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14" r:id="rId2"/>
    <p:sldMasterId id="2147483735" r:id="rId3"/>
  </p:sldMasterIdLst>
  <p:notesMasterIdLst>
    <p:notesMasterId r:id="rId32"/>
  </p:notesMasterIdLst>
  <p:handoutMasterIdLst>
    <p:handoutMasterId r:id="rId33"/>
  </p:handoutMasterIdLst>
  <p:sldIdLst>
    <p:sldId id="4736" r:id="rId4"/>
    <p:sldId id="4737" r:id="rId5"/>
    <p:sldId id="4738" r:id="rId6"/>
    <p:sldId id="4739" r:id="rId7"/>
    <p:sldId id="4740" r:id="rId8"/>
    <p:sldId id="4741" r:id="rId9"/>
    <p:sldId id="4742" r:id="rId10"/>
    <p:sldId id="4743" r:id="rId11"/>
    <p:sldId id="4744" r:id="rId12"/>
    <p:sldId id="4745" r:id="rId13"/>
    <p:sldId id="4746" r:id="rId14"/>
    <p:sldId id="4764" r:id="rId15"/>
    <p:sldId id="4765" r:id="rId16"/>
    <p:sldId id="4766" r:id="rId17"/>
    <p:sldId id="4767" r:id="rId18"/>
    <p:sldId id="4762" r:id="rId19"/>
    <p:sldId id="4751" r:id="rId20"/>
    <p:sldId id="4752" r:id="rId21"/>
    <p:sldId id="4753" r:id="rId22"/>
    <p:sldId id="4754" r:id="rId23"/>
    <p:sldId id="4755" r:id="rId24"/>
    <p:sldId id="4756" r:id="rId25"/>
    <p:sldId id="4757" r:id="rId26"/>
    <p:sldId id="4758" r:id="rId27"/>
    <p:sldId id="4759" r:id="rId28"/>
    <p:sldId id="4763" r:id="rId29"/>
    <p:sldId id="331" r:id="rId30"/>
    <p:sldId id="4761"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777777"/>
    <a:srgbClr val="E3E3E3"/>
    <a:srgbClr val="00AF6F"/>
    <a:srgbClr val="5B5D5D"/>
    <a:srgbClr val="007840"/>
    <a:srgbClr val="F2F2F2"/>
    <a:srgbClr val="F2F2F1"/>
    <a:srgbClr val="FAFAFA"/>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9" autoAdjust="0"/>
    <p:restoredTop sz="95470" autoAdjust="0"/>
  </p:normalViewPr>
  <p:slideViewPr>
    <p:cSldViewPr snapToGrid="0">
      <p:cViewPr varScale="1">
        <p:scale>
          <a:sx n="122" d="100"/>
          <a:sy n="122" d="100"/>
        </p:scale>
        <p:origin x="330"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226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‹Nº›</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6/25/2019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6/25/2019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‹Nº›</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s.msdn.microsoft.com/datamigration/2017/07/25/dea-2-1-general-availability-release-overview-database-experimentation-assistan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ocs.microsoft.com/sql/relational-databases/performance/cardinality-estimation-sql-server#versions-of-the-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atamigration.microsoft.com/scenario/sql-to-sqlserve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sdn.microsoft.com/en-us/library/bb977556.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sql/dma/dma-overvie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PlaceHolder 1"/>
          <p:cNvSpPr>
            <a:spLocks noGrp="1" noRot="1" noChangeAspect="1"/>
          </p:cNvSpPr>
          <p:nvPr>
            <p:ph type="sldImg"/>
          </p:nvPr>
        </p:nvSpPr>
        <p:spPr>
          <a:xfrm>
            <a:off x="381000" y="685800"/>
            <a:ext cx="6096000" cy="3429000"/>
          </a:xfrm>
          <a:prstGeom prst="rect">
            <a:avLst/>
          </a:prstGeom>
        </p:spPr>
      </p:sp>
      <p:sp>
        <p:nvSpPr>
          <p:cNvPr id="468" name="PlaceHolder 2"/>
          <p:cNvSpPr>
            <a:spLocks noGrp="1"/>
          </p:cNvSpPr>
          <p:nvPr>
            <p:ph type="body"/>
          </p:nvPr>
        </p:nvSpPr>
        <p:spPr>
          <a:xfrm>
            <a:off x="685800" y="4343400"/>
            <a:ext cx="5486040" cy="4114440"/>
          </a:xfrm>
          <a:prstGeom prst="rect">
            <a:avLst/>
          </a:prstGeom>
        </p:spPr>
        <p:txBody>
          <a:bodyPr>
            <a:noAutofit/>
          </a:bodyPr>
          <a:lstStyle/>
          <a:p>
            <a:pPr marL="216000" indent="-216000">
              <a:lnSpc>
                <a:spcPct val="100000"/>
              </a:lnSpc>
            </a:pPr>
            <a:r>
              <a:rPr lang="es-GT" sz="2000" b="0" strike="noStrike" spc="-1">
                <a:latin typeface="Arial"/>
              </a:rPr>
              <a:t>Use this slide as the title slide &gt; if the title is very long, use the second option</a:t>
            </a:r>
          </a:p>
        </p:txBody>
      </p:sp>
      <p:sp>
        <p:nvSpPr>
          <p:cNvPr id="469"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F2720E0A-3C56-4141-8E56-BEEC1877AA5B}" type="slidenum">
              <a:rPr lang="es-GT" sz="1200" b="0" strike="noStrike" spc="-1">
                <a:latin typeface="Times New Roman"/>
              </a:rPr>
              <a:t>1</a:t>
            </a:fld>
            <a:endParaRPr lang="es-GT" sz="1200" b="0" strike="noStrike" spc="-1">
              <a:latin typeface="Times New Roman"/>
            </a:endParaRPr>
          </a:p>
        </p:txBody>
      </p:sp>
    </p:spTree>
    <p:extLst>
      <p:ext uri="{BB962C8B-B14F-4D97-AF65-F5344CB8AC3E}">
        <p14:creationId xmlns:p14="http://schemas.microsoft.com/office/powerpoint/2010/main" val="606216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noRot="1" noChangeAspect="1"/>
          </p:cNvSpPr>
          <p:nvPr>
            <p:ph type="sldImg"/>
          </p:nvPr>
        </p:nvSpPr>
        <p:spPr>
          <a:xfrm>
            <a:off x="381000" y="685800"/>
            <a:ext cx="6096000" cy="3429000"/>
          </a:xfrm>
          <a:prstGeom prst="rect">
            <a:avLst/>
          </a:prstGeom>
        </p:spPr>
      </p:sp>
      <p:sp>
        <p:nvSpPr>
          <p:cNvPr id="519" name="PlaceHolder 2"/>
          <p:cNvSpPr>
            <a:spLocks noGrp="1"/>
          </p:cNvSpPr>
          <p:nvPr>
            <p:ph type="body"/>
          </p:nvPr>
        </p:nvSpPr>
        <p:spPr>
          <a:xfrm>
            <a:off x="685800" y="4343400"/>
            <a:ext cx="5486040" cy="4114440"/>
          </a:xfrm>
          <a:prstGeom prst="rect">
            <a:avLst/>
          </a:prstGeom>
        </p:spPr>
        <p:txBody>
          <a:bodyPr>
            <a:noAutofit/>
          </a:bodyPr>
          <a:lstStyle/>
          <a:p>
            <a:pPr>
              <a:lnSpc>
                <a:spcPct val="90000"/>
              </a:lnSpc>
              <a:spcAft>
                <a:spcPts val="332"/>
              </a:spcAft>
            </a:pPr>
            <a:r>
              <a:rPr lang="es-GT" sz="2000" b="0" u="sng" strike="noStrike" spc="-1">
                <a:solidFill>
                  <a:srgbClr val="000000"/>
                </a:solidFill>
                <a:uFillTx/>
                <a:latin typeface="Arial"/>
                <a:hlinkClick r:id="rId3"/>
              </a:rPr>
              <a:t>Database Experimentation Assistant (DEA)</a:t>
            </a:r>
            <a:r>
              <a:rPr lang="es-GT" sz="2000" b="0" strike="noStrike" spc="-1">
                <a:solidFill>
                  <a:srgbClr val="000000"/>
                </a:solidFill>
                <a:latin typeface="Arial"/>
              </a:rPr>
              <a:t> is an A/B testing solution for SQL Server upgrades. It will assist in evaluating a targeted version of SQL for a given workload. Customers who are upgrading from previous SQL Server versions (SQL Server 2005 and above) to any new version of the SQL Server will be able to use these analysis metrics. </a:t>
            </a:r>
            <a:endParaRPr lang="es-GT" sz="2000" b="0" strike="noStrike" spc="-1">
              <a:latin typeface="Arial"/>
            </a:endParaRPr>
          </a:p>
          <a:p>
            <a:pPr>
              <a:lnSpc>
                <a:spcPct val="90000"/>
              </a:lnSpc>
              <a:spcAft>
                <a:spcPts val="332"/>
              </a:spcAft>
            </a:pPr>
            <a:endParaRPr lang="es-GT" sz="2000" b="0" strike="noStrike" spc="-1">
              <a:latin typeface="Arial"/>
            </a:endParaRPr>
          </a:p>
          <a:p>
            <a:pPr>
              <a:lnSpc>
                <a:spcPct val="100000"/>
              </a:lnSpc>
            </a:pPr>
            <a:r>
              <a:rPr lang="es-GT" sz="900" b="0" strike="noStrike" spc="-1">
                <a:solidFill>
                  <a:srgbClr val="000000"/>
                </a:solidFill>
                <a:latin typeface="Arial"/>
              </a:rPr>
              <a:t>DEA allows:</a:t>
            </a:r>
            <a:endParaRPr lang="es-GT" sz="900" b="0" strike="noStrike" spc="-1">
              <a:latin typeface="Arial"/>
            </a:endParaRPr>
          </a:p>
          <a:p>
            <a:pPr marL="171360" indent="-171000">
              <a:lnSpc>
                <a:spcPct val="100000"/>
              </a:lnSpc>
              <a:buClr>
                <a:srgbClr val="000000"/>
              </a:buClr>
              <a:buFont typeface="Arial"/>
              <a:buChar char="•"/>
            </a:pPr>
            <a:r>
              <a:rPr lang="es-GT" sz="900" b="0" strike="noStrike" spc="-1">
                <a:solidFill>
                  <a:srgbClr val="000000"/>
                </a:solidFill>
                <a:latin typeface="Arial"/>
              </a:rPr>
              <a:t>Automated script to set up </a:t>
            </a:r>
            <a:r>
              <a:rPr lang="es-GT" sz="900" b="1" strike="noStrike" spc="-1">
                <a:solidFill>
                  <a:srgbClr val="000000"/>
                </a:solidFill>
                <a:latin typeface="Arial"/>
              </a:rPr>
              <a:t>workload capture and replay </a:t>
            </a:r>
            <a:r>
              <a:rPr lang="es-GT" sz="900" b="0" strike="noStrike" spc="-1">
                <a:solidFill>
                  <a:srgbClr val="000000"/>
                </a:solidFill>
                <a:latin typeface="Arial"/>
              </a:rPr>
              <a:t>of production database (using existing SQL server functionality Distributed Replay &amp; SQL tracing).</a:t>
            </a:r>
            <a:endParaRPr lang="es-GT" sz="900" b="0" strike="noStrike" spc="-1">
              <a:latin typeface="Arial"/>
            </a:endParaRPr>
          </a:p>
          <a:p>
            <a:pPr marL="171360" indent="-171000">
              <a:lnSpc>
                <a:spcPct val="100000"/>
              </a:lnSpc>
              <a:buClr>
                <a:srgbClr val="000000"/>
              </a:buClr>
              <a:buFont typeface="Arial"/>
              <a:buChar char="•"/>
            </a:pPr>
            <a:r>
              <a:rPr lang="es-GT" sz="900" b="0" strike="noStrike" spc="-1">
                <a:solidFill>
                  <a:srgbClr val="000000"/>
                </a:solidFill>
                <a:latin typeface="Arial"/>
              </a:rPr>
              <a:t>Perform </a:t>
            </a:r>
            <a:r>
              <a:rPr lang="es-GT" sz="900" b="1" strike="noStrike" spc="-1">
                <a:solidFill>
                  <a:srgbClr val="000000"/>
                </a:solidFill>
                <a:latin typeface="Arial"/>
              </a:rPr>
              <a:t>statistical analysis </a:t>
            </a:r>
            <a:r>
              <a:rPr lang="es-GT" sz="900" b="0" strike="noStrike" spc="-1">
                <a:solidFill>
                  <a:srgbClr val="000000"/>
                </a:solidFill>
                <a:latin typeface="Arial"/>
              </a:rPr>
              <a:t>on traces collected using both old and new instances.</a:t>
            </a:r>
            <a:endParaRPr lang="es-GT" sz="900" b="0" strike="noStrike" spc="-1">
              <a:latin typeface="Arial"/>
            </a:endParaRPr>
          </a:p>
          <a:p>
            <a:pPr marL="171360" indent="-171000">
              <a:lnSpc>
                <a:spcPct val="100000"/>
              </a:lnSpc>
              <a:buClr>
                <a:srgbClr val="000000"/>
              </a:buClr>
              <a:buFont typeface="Arial"/>
              <a:buChar char="•"/>
            </a:pPr>
            <a:r>
              <a:rPr lang="es-GT" sz="900" b="0" strike="noStrike" spc="-1">
                <a:solidFill>
                  <a:srgbClr val="000000"/>
                </a:solidFill>
                <a:latin typeface="Arial"/>
              </a:rPr>
              <a:t>Visualize data through detailed </a:t>
            </a:r>
            <a:r>
              <a:rPr lang="es-GT" sz="900" b="1" strike="noStrike" spc="-1">
                <a:solidFill>
                  <a:srgbClr val="000000"/>
                </a:solidFill>
                <a:latin typeface="Arial"/>
              </a:rPr>
              <a:t>reports.</a:t>
            </a:r>
            <a:endParaRPr lang="es-GT" sz="900" b="0" strike="noStrike" spc="-1">
              <a:latin typeface="Arial"/>
            </a:endParaRPr>
          </a:p>
          <a:p>
            <a:pPr>
              <a:lnSpc>
                <a:spcPct val="100000"/>
              </a:lnSpc>
            </a:pPr>
            <a:endParaRPr lang="es-GT" sz="900" b="0" strike="noStrike" spc="-1">
              <a:latin typeface="Arial"/>
            </a:endParaRPr>
          </a:p>
          <a:p>
            <a:pPr>
              <a:lnSpc>
                <a:spcPct val="90000"/>
              </a:lnSpc>
              <a:spcAft>
                <a:spcPts val="332"/>
              </a:spcAft>
            </a:pPr>
            <a:r>
              <a:rPr lang="es-GT" sz="800" b="0" strike="noStrike" spc="-1">
                <a:solidFill>
                  <a:srgbClr val="000000"/>
                </a:solidFill>
                <a:latin typeface="Arial"/>
              </a:rPr>
              <a:t>Source for quote?</a:t>
            </a:r>
            <a:endParaRPr lang="es-GT" sz="800" b="0" strike="noStrike" spc="-1">
              <a:latin typeface="Arial"/>
            </a:endParaRPr>
          </a:p>
          <a:p>
            <a:pPr>
              <a:lnSpc>
                <a:spcPct val="100000"/>
              </a:lnSpc>
            </a:pPr>
            <a:endParaRPr lang="es-GT" sz="800" b="0" strike="noStrike" spc="-1">
              <a:latin typeface="Arial"/>
            </a:endParaRPr>
          </a:p>
        </p:txBody>
      </p:sp>
      <p:sp>
        <p:nvSpPr>
          <p:cNvPr id="520"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521"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522" name="TextShape 5"/>
          <p:cNvSpPr txBox="1"/>
          <p:nvPr/>
        </p:nvSpPr>
        <p:spPr>
          <a:xfrm>
            <a:off x="3884760" y="0"/>
            <a:ext cx="2971440" cy="456840"/>
          </a:xfrm>
          <a:prstGeom prst="rect">
            <a:avLst/>
          </a:prstGeom>
          <a:noFill/>
          <a:ln>
            <a:noFill/>
          </a:ln>
        </p:spPr>
        <p:txBody>
          <a:bodyPr>
            <a:noAutofit/>
          </a:bodyPr>
          <a:lstStyle/>
          <a:p>
            <a:pPr algn="r">
              <a:lnSpc>
                <a:spcPct val="100000"/>
              </a:lnSpc>
            </a:pPr>
            <a:fld id="{5A8343B8-0EA3-46FB-95BC-AF9C6B68080A}"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8C02DC2D-C28A-4A08-972C-3382656FFACA}"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523"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09DD567B-76F6-4568-B152-4A77483303D2}" type="slidenum">
              <a:rPr lang="es-GT" sz="1200" b="0" strike="noStrike" spc="-1">
                <a:solidFill>
                  <a:srgbClr val="000000"/>
                </a:solidFill>
                <a:latin typeface="Calibri"/>
                <a:ea typeface="+mn-ea"/>
              </a:rPr>
              <a:t>11</a:t>
            </a:fld>
            <a:endParaRPr lang="es-GT" sz="1200" b="0" strike="noStrike" spc="-1">
              <a:latin typeface="Times New Roman"/>
            </a:endParaRPr>
          </a:p>
        </p:txBody>
      </p:sp>
    </p:spTree>
    <p:extLst>
      <p:ext uri="{BB962C8B-B14F-4D97-AF65-F5344CB8AC3E}">
        <p14:creationId xmlns:p14="http://schemas.microsoft.com/office/powerpoint/2010/main" val="3820270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[Moderator to Address questions in order of relevance]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[move to next slide]</a:t>
            </a:r>
            <a:r>
              <a:rPr lang="en-CA" dirty="0">
                <a:effectLst/>
              </a:rPr>
              <a:t> </a:t>
            </a:r>
          </a:p>
          <a:p>
            <a:endParaRPr lang="en-US" dirty="0"/>
          </a:p>
          <a:p>
            <a:r>
              <a:rPr lang="en-US" dirty="0"/>
              <a:t>Coming up next…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8336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laceHolder 1"/>
          <p:cNvSpPr>
            <a:spLocks noGrp="1" noRot="1" noChangeAspect="1"/>
          </p:cNvSpPr>
          <p:nvPr>
            <p:ph type="sldImg"/>
          </p:nvPr>
        </p:nvSpPr>
        <p:spPr>
          <a:xfrm>
            <a:off x="381000" y="685800"/>
            <a:ext cx="6096000" cy="3429000"/>
          </a:xfrm>
          <a:prstGeom prst="rect">
            <a:avLst/>
          </a:prstGeom>
        </p:spPr>
      </p:sp>
      <p:sp>
        <p:nvSpPr>
          <p:cNvPr id="543" name="PlaceHolder 2"/>
          <p:cNvSpPr>
            <a:spLocks noGrp="1"/>
          </p:cNvSpPr>
          <p:nvPr>
            <p:ph type="body"/>
          </p:nvPr>
        </p:nvSpPr>
        <p:spPr>
          <a:xfrm>
            <a:off x="685800" y="4343400"/>
            <a:ext cx="5486040" cy="4114440"/>
          </a:xfrm>
          <a:prstGeom prst="rect">
            <a:avLst/>
          </a:prstGeom>
        </p:spPr>
        <p:txBody>
          <a:bodyPr>
            <a:noAutofit/>
          </a:bodyPr>
          <a:lstStyle/>
          <a:p>
            <a:pPr marL="216000" indent="-216000">
              <a:lnSpc>
                <a:spcPct val="100000"/>
              </a:lnSpc>
            </a:pPr>
            <a:r>
              <a:rPr lang="es-GT" sz="2000" b="0" strike="noStrike" spc="-1">
                <a:latin typeface="Arial"/>
              </a:rPr>
              <a:t>After opening, click on “Analyze traces”</a:t>
            </a:r>
          </a:p>
        </p:txBody>
      </p:sp>
      <p:sp>
        <p:nvSpPr>
          <p:cNvPr id="544"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545"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546" name="TextShape 5"/>
          <p:cNvSpPr txBox="1"/>
          <p:nvPr/>
        </p:nvSpPr>
        <p:spPr>
          <a:xfrm>
            <a:off x="3884760" y="0"/>
            <a:ext cx="2971440" cy="456840"/>
          </a:xfrm>
          <a:prstGeom prst="rect">
            <a:avLst/>
          </a:prstGeom>
          <a:noFill/>
          <a:ln>
            <a:noFill/>
          </a:ln>
        </p:spPr>
        <p:txBody>
          <a:bodyPr>
            <a:noAutofit/>
          </a:bodyPr>
          <a:lstStyle/>
          <a:p>
            <a:pPr algn="r">
              <a:lnSpc>
                <a:spcPct val="100000"/>
              </a:lnSpc>
            </a:pPr>
            <a:fld id="{DEDDB895-01E2-46C4-ACD6-1A2715085ABB}"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5DD6F54A-AF61-4051-8DAB-AB007A260700}"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547"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3FCED797-AAA2-45E3-9DA3-C9420EE85E02}" type="slidenum">
              <a:rPr lang="es-GT" sz="1200" b="0" strike="noStrike" spc="-1">
                <a:solidFill>
                  <a:srgbClr val="000000"/>
                </a:solidFill>
                <a:latin typeface="Calibri"/>
                <a:ea typeface="+mn-ea"/>
              </a:rPr>
              <a:t>18</a:t>
            </a:fld>
            <a:endParaRPr lang="es-GT" sz="1200" b="0" strike="noStrike" spc="-1">
              <a:latin typeface="Times New Roman"/>
            </a:endParaRPr>
          </a:p>
        </p:txBody>
      </p:sp>
    </p:spTree>
    <p:extLst>
      <p:ext uri="{BB962C8B-B14F-4D97-AF65-F5344CB8AC3E}">
        <p14:creationId xmlns:p14="http://schemas.microsoft.com/office/powerpoint/2010/main" val="300515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381000" y="685800"/>
            <a:ext cx="6096000" cy="3429000"/>
          </a:xfrm>
          <a:prstGeom prst="rect">
            <a:avLst/>
          </a:prstGeom>
        </p:spPr>
      </p:sp>
      <p:sp>
        <p:nvSpPr>
          <p:cNvPr id="549" name="PlaceHolder 2"/>
          <p:cNvSpPr>
            <a:spLocks noGrp="1"/>
          </p:cNvSpPr>
          <p:nvPr>
            <p:ph type="body"/>
          </p:nvPr>
        </p:nvSpPr>
        <p:spPr>
          <a:xfrm>
            <a:off x="685800" y="4343400"/>
            <a:ext cx="5486040" cy="4114440"/>
          </a:xfrm>
          <a:prstGeom prst="rect">
            <a:avLst/>
          </a:prstGeom>
        </p:spPr>
        <p:txBody>
          <a:bodyPr>
            <a:noAutofit/>
          </a:bodyPr>
          <a:lstStyle/>
          <a:p>
            <a:pPr marL="216000" indent="-216000">
              <a:lnSpc>
                <a:spcPct val="100000"/>
              </a:lnSpc>
            </a:pPr>
            <a:r>
              <a:rPr lang="es-GT" sz="2000" b="0" strike="noStrike" spc="-1">
                <a:latin typeface="Arial"/>
              </a:rPr>
              <a:t>Then input server (we’re using localhost) and we’re using the option to trust server cert.</a:t>
            </a:r>
          </a:p>
        </p:txBody>
      </p:sp>
      <p:sp>
        <p:nvSpPr>
          <p:cNvPr id="550"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551"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552" name="TextShape 5"/>
          <p:cNvSpPr txBox="1"/>
          <p:nvPr/>
        </p:nvSpPr>
        <p:spPr>
          <a:xfrm>
            <a:off x="3884760" y="0"/>
            <a:ext cx="2971440" cy="456840"/>
          </a:xfrm>
          <a:prstGeom prst="rect">
            <a:avLst/>
          </a:prstGeom>
          <a:noFill/>
          <a:ln>
            <a:noFill/>
          </a:ln>
        </p:spPr>
        <p:txBody>
          <a:bodyPr>
            <a:noAutofit/>
          </a:bodyPr>
          <a:lstStyle/>
          <a:p>
            <a:pPr algn="r">
              <a:lnSpc>
                <a:spcPct val="100000"/>
              </a:lnSpc>
            </a:pPr>
            <a:fld id="{E35D872A-BBD4-4D9D-B709-443458F9C256}"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DF7C372E-1659-45AE-93BE-508900047EB8}"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553"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841CFEAA-E182-4439-9DED-42F42C89D83B}" type="slidenum">
              <a:rPr lang="es-GT" sz="1200" b="0" strike="noStrike" spc="-1">
                <a:solidFill>
                  <a:srgbClr val="000000"/>
                </a:solidFill>
                <a:latin typeface="Calibri"/>
                <a:ea typeface="+mn-ea"/>
              </a:rPr>
              <a:t>19</a:t>
            </a:fld>
            <a:endParaRPr lang="es-GT" sz="1200" b="0" strike="noStrike" spc="-1">
              <a:latin typeface="Times New Roman"/>
            </a:endParaRPr>
          </a:p>
        </p:txBody>
      </p:sp>
    </p:spTree>
    <p:extLst>
      <p:ext uri="{BB962C8B-B14F-4D97-AF65-F5344CB8AC3E}">
        <p14:creationId xmlns:p14="http://schemas.microsoft.com/office/powerpoint/2010/main" val="1964248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381000" y="685800"/>
            <a:ext cx="6096000" cy="3429000"/>
          </a:xfrm>
          <a:prstGeom prst="rect">
            <a:avLst/>
          </a:prstGeom>
        </p:spPr>
      </p:sp>
      <p:sp>
        <p:nvSpPr>
          <p:cNvPr id="555" name="PlaceHolder 2"/>
          <p:cNvSpPr>
            <a:spLocks noGrp="1"/>
          </p:cNvSpPr>
          <p:nvPr>
            <p:ph type="body"/>
          </p:nvPr>
        </p:nvSpPr>
        <p:spPr>
          <a:xfrm>
            <a:off x="685800" y="4343400"/>
            <a:ext cx="5486040" cy="4114440"/>
          </a:xfrm>
          <a:prstGeom prst="rect">
            <a:avLst/>
          </a:prstGeom>
        </p:spPr>
        <p:txBody>
          <a:bodyPr>
            <a:noAutofit/>
          </a:bodyPr>
          <a:lstStyle/>
          <a:p>
            <a:pPr marL="216000" indent="-216000">
              <a:lnSpc>
                <a:spcPct val="100000"/>
              </a:lnSpc>
            </a:pPr>
            <a:r>
              <a:rPr lang="es-GT" sz="2000" b="0" strike="noStrike" spc="-1">
                <a:latin typeface="Arial"/>
              </a:rPr>
              <a:t>Once we select one of the previous replays we’ve done, the report shows up.</a:t>
            </a:r>
          </a:p>
        </p:txBody>
      </p:sp>
      <p:sp>
        <p:nvSpPr>
          <p:cNvPr id="556"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557"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558" name="TextShape 5"/>
          <p:cNvSpPr txBox="1"/>
          <p:nvPr/>
        </p:nvSpPr>
        <p:spPr>
          <a:xfrm>
            <a:off x="3884760" y="0"/>
            <a:ext cx="2971440" cy="456840"/>
          </a:xfrm>
          <a:prstGeom prst="rect">
            <a:avLst/>
          </a:prstGeom>
          <a:noFill/>
          <a:ln>
            <a:noFill/>
          </a:ln>
        </p:spPr>
        <p:txBody>
          <a:bodyPr>
            <a:noAutofit/>
          </a:bodyPr>
          <a:lstStyle/>
          <a:p>
            <a:pPr algn="r">
              <a:lnSpc>
                <a:spcPct val="100000"/>
              </a:lnSpc>
            </a:pPr>
            <a:fld id="{02CDD2EA-3AD8-42B8-B386-29B5F9AF3C3E}"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1A2724A9-AB7F-4961-AAE5-F12CD76D4B53}"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559"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1B3737AD-2942-40E9-AC31-2614FD36F850}" type="slidenum">
              <a:rPr lang="es-GT" sz="1200" b="0" strike="noStrike" spc="-1">
                <a:solidFill>
                  <a:srgbClr val="000000"/>
                </a:solidFill>
                <a:latin typeface="Calibri"/>
                <a:ea typeface="+mn-ea"/>
              </a:rPr>
              <a:t>20</a:t>
            </a:fld>
            <a:endParaRPr lang="es-GT" sz="1200" b="0" strike="noStrike" spc="-1">
              <a:latin typeface="Times New Roman"/>
            </a:endParaRPr>
          </a:p>
        </p:txBody>
      </p:sp>
    </p:spTree>
    <p:extLst>
      <p:ext uri="{BB962C8B-B14F-4D97-AF65-F5344CB8AC3E}">
        <p14:creationId xmlns:p14="http://schemas.microsoft.com/office/powerpoint/2010/main" val="590346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381000" y="685800"/>
            <a:ext cx="6096000" cy="3429000"/>
          </a:xfrm>
          <a:prstGeom prst="rect">
            <a:avLst/>
          </a:prstGeom>
        </p:spPr>
      </p:sp>
      <p:sp>
        <p:nvSpPr>
          <p:cNvPr id="561" name="PlaceHolder 2"/>
          <p:cNvSpPr>
            <a:spLocks noGrp="1"/>
          </p:cNvSpPr>
          <p:nvPr>
            <p:ph type="body"/>
          </p:nvPr>
        </p:nvSpPr>
        <p:spPr>
          <a:xfrm>
            <a:off x="685800" y="4343400"/>
            <a:ext cx="5486040" cy="4114440"/>
          </a:xfrm>
          <a:prstGeom prst="rect">
            <a:avLst/>
          </a:prstGeom>
        </p:spPr>
        <p:txBody>
          <a:bodyPr>
            <a:noAutofit/>
          </a:bodyPr>
          <a:lstStyle/>
          <a:p>
            <a:pPr marL="216000" indent="-216000">
              <a:lnSpc>
                <a:spcPct val="100000"/>
              </a:lnSpc>
            </a:pPr>
            <a:r>
              <a:rPr lang="es-GT" sz="2000" b="0" strike="noStrike" spc="-1">
                <a:latin typeface="Arial"/>
              </a:rPr>
              <a:t>We see we have a number of potential upgrade blockers. Click on the bar to see details.</a:t>
            </a:r>
          </a:p>
        </p:txBody>
      </p:sp>
      <p:sp>
        <p:nvSpPr>
          <p:cNvPr id="562"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563"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564" name="TextShape 5"/>
          <p:cNvSpPr txBox="1"/>
          <p:nvPr/>
        </p:nvSpPr>
        <p:spPr>
          <a:xfrm>
            <a:off x="3884760" y="0"/>
            <a:ext cx="2971440" cy="456840"/>
          </a:xfrm>
          <a:prstGeom prst="rect">
            <a:avLst/>
          </a:prstGeom>
          <a:noFill/>
          <a:ln>
            <a:noFill/>
          </a:ln>
        </p:spPr>
        <p:txBody>
          <a:bodyPr>
            <a:noAutofit/>
          </a:bodyPr>
          <a:lstStyle/>
          <a:p>
            <a:pPr algn="r">
              <a:lnSpc>
                <a:spcPct val="100000"/>
              </a:lnSpc>
            </a:pPr>
            <a:fld id="{54A8210F-B0C6-4EF9-8AEB-0482E9A3A11E}"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9709F23D-33E4-43D1-A626-220522B463E3}"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565"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9A8E07E8-BCFF-4B42-BF9E-45107F5E0386}" type="slidenum">
              <a:rPr lang="es-GT" sz="1200" b="0" strike="noStrike" spc="-1">
                <a:solidFill>
                  <a:srgbClr val="000000"/>
                </a:solidFill>
                <a:latin typeface="Calibri"/>
                <a:ea typeface="+mn-ea"/>
              </a:rPr>
              <a:t>21</a:t>
            </a:fld>
            <a:endParaRPr lang="es-GT" sz="1200" b="0" strike="noStrike" spc="-1">
              <a:latin typeface="Times New Roman"/>
            </a:endParaRPr>
          </a:p>
        </p:txBody>
      </p:sp>
    </p:spTree>
    <p:extLst>
      <p:ext uri="{BB962C8B-B14F-4D97-AF65-F5344CB8AC3E}">
        <p14:creationId xmlns:p14="http://schemas.microsoft.com/office/powerpoint/2010/main" val="3039683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noRot="1" noChangeAspect="1"/>
          </p:cNvSpPr>
          <p:nvPr>
            <p:ph type="sldImg"/>
          </p:nvPr>
        </p:nvSpPr>
        <p:spPr>
          <a:xfrm>
            <a:off x="381000" y="685800"/>
            <a:ext cx="6096000" cy="3429000"/>
          </a:xfrm>
          <a:prstGeom prst="rect">
            <a:avLst/>
          </a:prstGeom>
        </p:spPr>
      </p:sp>
      <p:sp>
        <p:nvSpPr>
          <p:cNvPr id="567" name="PlaceHolder 2"/>
          <p:cNvSpPr>
            <a:spLocks noGrp="1"/>
          </p:cNvSpPr>
          <p:nvPr>
            <p:ph type="body"/>
          </p:nvPr>
        </p:nvSpPr>
        <p:spPr>
          <a:xfrm>
            <a:off x="685800" y="4343400"/>
            <a:ext cx="5486040" cy="4114440"/>
          </a:xfrm>
          <a:prstGeom prst="rect">
            <a:avLst/>
          </a:prstGeom>
        </p:spPr>
        <p:txBody>
          <a:bodyPr>
            <a:noAutofit/>
          </a:bodyPr>
          <a:lstStyle/>
          <a:p>
            <a:pPr marL="216000" indent="-216000">
              <a:lnSpc>
                <a:spcPct val="100000"/>
              </a:lnSpc>
            </a:pPr>
            <a:r>
              <a:rPr lang="es-GT" sz="2000" b="0" strike="noStrike" spc="-1">
                <a:latin typeface="Arial"/>
              </a:rPr>
              <a:t>The Upgrade Blockers tab shows any syntax execution errors that existed in the replay (B) that didn’t exist in the source (A). Syntax errors mapping to discontinued T-SQL are listed, in the context of the statement that produced the error. In this case, the “COMPUTE” clause was discontinued (back in SQL 2012), so this issue needs addressing.</a:t>
            </a:r>
          </a:p>
        </p:txBody>
      </p:sp>
      <p:sp>
        <p:nvSpPr>
          <p:cNvPr id="568"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569"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570" name="TextShape 5"/>
          <p:cNvSpPr txBox="1"/>
          <p:nvPr/>
        </p:nvSpPr>
        <p:spPr>
          <a:xfrm>
            <a:off x="3884760" y="0"/>
            <a:ext cx="2971440" cy="456840"/>
          </a:xfrm>
          <a:prstGeom prst="rect">
            <a:avLst/>
          </a:prstGeom>
          <a:noFill/>
          <a:ln>
            <a:noFill/>
          </a:ln>
        </p:spPr>
        <p:txBody>
          <a:bodyPr>
            <a:noAutofit/>
          </a:bodyPr>
          <a:lstStyle/>
          <a:p>
            <a:pPr algn="r">
              <a:lnSpc>
                <a:spcPct val="100000"/>
              </a:lnSpc>
            </a:pPr>
            <a:fld id="{8B73E28D-5A85-4A28-9FED-6948004157D5}"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829BC698-8C2F-4B36-A738-185C2F38F3A3}"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571"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2E67625B-8E45-4A9B-A4B5-1AFB60BC9202}" type="slidenum">
              <a:rPr lang="es-GT" sz="1200" b="0" strike="noStrike" spc="-1">
                <a:solidFill>
                  <a:srgbClr val="000000"/>
                </a:solidFill>
                <a:latin typeface="Calibri"/>
                <a:ea typeface="+mn-ea"/>
              </a:rPr>
              <a:t>22</a:t>
            </a:fld>
            <a:endParaRPr lang="es-GT" sz="1200" b="0" strike="noStrike" spc="-1">
              <a:latin typeface="Times New Roman"/>
            </a:endParaRPr>
          </a:p>
        </p:txBody>
      </p:sp>
    </p:spTree>
    <p:extLst>
      <p:ext uri="{BB962C8B-B14F-4D97-AF65-F5344CB8AC3E}">
        <p14:creationId xmlns:p14="http://schemas.microsoft.com/office/powerpoint/2010/main" val="1386181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noRot="1" noChangeAspect="1"/>
          </p:cNvSpPr>
          <p:nvPr>
            <p:ph type="sldImg"/>
          </p:nvPr>
        </p:nvSpPr>
        <p:spPr>
          <a:xfrm>
            <a:off x="381000" y="685800"/>
            <a:ext cx="6096000" cy="3429000"/>
          </a:xfrm>
          <a:prstGeom prst="rect">
            <a:avLst/>
          </a:prstGeom>
        </p:spPr>
      </p:sp>
      <p:sp>
        <p:nvSpPr>
          <p:cNvPr id="573" name="PlaceHolder 2"/>
          <p:cNvSpPr>
            <a:spLocks noGrp="1"/>
          </p:cNvSpPr>
          <p:nvPr>
            <p:ph type="body"/>
          </p:nvPr>
        </p:nvSpPr>
        <p:spPr>
          <a:xfrm>
            <a:off x="685800" y="4343400"/>
            <a:ext cx="5486040" cy="4114440"/>
          </a:xfrm>
          <a:prstGeom prst="rect">
            <a:avLst/>
          </a:prstGeom>
        </p:spPr>
        <p:txBody>
          <a:bodyPr>
            <a:noAutofit/>
          </a:bodyPr>
          <a:lstStyle/>
          <a:p>
            <a:pPr marL="216000" indent="-216000">
              <a:lnSpc>
                <a:spcPct val="100000"/>
              </a:lnSpc>
            </a:pPr>
            <a:r>
              <a:rPr lang="es-GT" sz="2000" b="0" strike="noStrike" spc="-1">
                <a:latin typeface="Arial"/>
              </a:rPr>
              <a:t>DMA</a:t>
            </a:r>
          </a:p>
          <a:p>
            <a:pPr marL="216000" indent="-216000">
              <a:lnSpc>
                <a:spcPct val="100000"/>
              </a:lnSpc>
            </a:pPr>
            <a:r>
              <a:rPr lang="es-GT" sz="2000" b="0" strike="noStrike" spc="-1">
                <a:latin typeface="Arial"/>
              </a:rPr>
              <a:t>https://docs.microsoft.com/en-us/sql/dma/dma-assesssqlonprem</a:t>
            </a:r>
          </a:p>
          <a:p>
            <a:pPr marL="216000" indent="-216000">
              <a:lnSpc>
                <a:spcPct val="100000"/>
              </a:lnSpc>
            </a:pPr>
            <a:r>
              <a:rPr lang="es-GT" sz="2000" b="0" strike="noStrike" spc="-1">
                <a:latin typeface="Arial"/>
              </a:rPr>
              <a:t>https://docs.microsoft.com/en-us/sql/dma/dma-overview</a:t>
            </a:r>
          </a:p>
          <a:p>
            <a:pPr marL="216000" indent="-216000">
              <a:lnSpc>
                <a:spcPct val="100000"/>
              </a:lnSpc>
            </a:pPr>
            <a:endParaRPr lang="es-GT" sz="2000" b="0" strike="noStrike" spc="-1">
              <a:latin typeface="Arial"/>
            </a:endParaRPr>
          </a:p>
          <a:p>
            <a:pPr marL="216000" indent="-216000">
              <a:lnSpc>
                <a:spcPct val="100000"/>
              </a:lnSpc>
            </a:pPr>
            <a:r>
              <a:rPr lang="es-GT" sz="2000" b="0" strike="noStrike" spc="-1">
                <a:latin typeface="Arial"/>
              </a:rPr>
              <a:t>New feature recommendations include </a:t>
            </a:r>
            <a:r>
              <a:rPr lang="es-GT" sz="1200" b="0" strike="noStrike" spc="-1">
                <a:solidFill>
                  <a:srgbClr val="000000"/>
                </a:solidFill>
                <a:latin typeface="+mn-lt"/>
                <a:ea typeface="+mn-ea"/>
              </a:rPr>
              <a:t>In-Memory OLTP and Columnstore, Stretch Database, Always Encrypted, Dynamic Data Masking, and Transparent Data Encryption. </a:t>
            </a:r>
            <a:endParaRPr lang="es-GT" sz="1200" b="0" strike="noStrike" spc="-1">
              <a:latin typeface="Arial"/>
            </a:endParaRPr>
          </a:p>
          <a:p>
            <a:pPr marL="216000" indent="-216000">
              <a:lnSpc>
                <a:spcPct val="100000"/>
              </a:lnSpc>
            </a:pPr>
            <a:endParaRPr lang="es-GT" sz="1200" b="0" strike="noStrike" spc="-1">
              <a:latin typeface="Arial"/>
            </a:endParaRPr>
          </a:p>
          <a:p>
            <a:pPr marL="216000" indent="-216000">
              <a:lnSpc>
                <a:spcPct val="100000"/>
              </a:lnSpc>
            </a:pPr>
            <a:r>
              <a:rPr lang="es-GT" sz="1200" b="0" strike="noStrike" spc="-1">
                <a:solidFill>
                  <a:srgbClr val="000000"/>
                </a:solidFill>
                <a:latin typeface="+mn-lt"/>
                <a:ea typeface="+mn-ea"/>
              </a:rPr>
              <a:t>DEA</a:t>
            </a:r>
            <a:endParaRPr lang="es-GT" sz="1200" b="0" strike="noStrike" spc="-1">
              <a:latin typeface="Arial"/>
            </a:endParaRPr>
          </a:p>
          <a:p>
            <a:pPr marL="216000" indent="-216000">
              <a:lnSpc>
                <a:spcPct val="100000"/>
              </a:lnSpc>
            </a:pPr>
            <a:r>
              <a:rPr lang="es-GT" sz="1200" b="0" strike="noStrike" spc="-1">
                <a:solidFill>
                  <a:srgbClr val="000000"/>
                </a:solidFill>
                <a:latin typeface="+mn-lt"/>
                <a:ea typeface="+mn-ea"/>
              </a:rPr>
              <a:t>Database Experimentation Assistant (DEA) is an A/B testing solution for changes in SQL Server environments (e.g. upgrade, new indexes, etc.). It assists in evaluating how the workload on your source server (current environment) will perform against your new environment. It guides you through performing an A/B test through three steps: capture, replay, and analysis.</a:t>
            </a:r>
            <a:endParaRPr lang="es-GT" sz="1200" b="0" strike="noStrike" spc="-1">
              <a:latin typeface="Arial"/>
            </a:endParaRPr>
          </a:p>
          <a:p>
            <a:pPr marL="216000" indent="-216000">
              <a:lnSpc>
                <a:spcPct val="100000"/>
              </a:lnSpc>
            </a:pPr>
            <a:endParaRPr lang="es-GT" sz="1200" b="0" strike="noStrike" spc="-1">
              <a:latin typeface="Arial"/>
            </a:endParaRPr>
          </a:p>
          <a:p>
            <a:pPr marL="216000" indent="-216000">
              <a:lnSpc>
                <a:spcPct val="100000"/>
              </a:lnSpc>
            </a:pPr>
            <a:r>
              <a:rPr lang="es-GT" sz="1200" b="0" strike="noStrike" spc="-1">
                <a:solidFill>
                  <a:srgbClr val="000000"/>
                </a:solidFill>
                <a:latin typeface="+mn-lt"/>
                <a:ea typeface="+mn-ea"/>
              </a:rPr>
              <a:t>QTA</a:t>
            </a:r>
            <a:endParaRPr lang="es-GT" sz="1200" b="0" strike="noStrike" spc="-1">
              <a:latin typeface="Arial"/>
            </a:endParaRPr>
          </a:p>
          <a:p>
            <a:pPr marL="216000" indent="-216000">
              <a:lnSpc>
                <a:spcPct val="100000"/>
              </a:lnSpc>
            </a:pPr>
            <a:r>
              <a:rPr lang="es-GT" sz="1200" b="0" strike="noStrike" spc="-1">
                <a:solidFill>
                  <a:srgbClr val="000000"/>
                </a:solidFill>
                <a:latin typeface="+mn-lt"/>
                <a:ea typeface="+mn-ea"/>
              </a:rPr>
              <a:t>Query Tuning Assistant (QTA) helps address some of the most common causes of CE-related performance regression, namely the following </a:t>
            </a:r>
            <a:r>
              <a:rPr lang="es-GT" sz="1200" b="0" u="sng" strike="noStrike" spc="-1">
                <a:solidFill>
                  <a:srgbClr val="000000"/>
                </a:solidFill>
                <a:uFillTx/>
                <a:latin typeface="+mn-lt"/>
                <a:ea typeface="+mn-ea"/>
                <a:hlinkClick r:id="rId3"/>
              </a:rPr>
              <a:t>model assumption changes</a:t>
            </a:r>
            <a:r>
              <a:rPr lang="es-GT" sz="1200" b="0" strike="noStrike" spc="-1">
                <a:solidFill>
                  <a:srgbClr val="000000"/>
                </a:solidFill>
                <a:latin typeface="+mn-lt"/>
                <a:ea typeface="+mn-ea"/>
              </a:rPr>
              <a:t>, starting with SQL Server 2014:</a:t>
            </a:r>
            <a:endParaRPr lang="es-GT" sz="1200" b="0" strike="noStrike" spc="-1">
              <a:latin typeface="Arial"/>
            </a:endParaRPr>
          </a:p>
          <a:p>
            <a:pPr marL="171360" indent="-171000">
              <a:lnSpc>
                <a:spcPct val="100000"/>
              </a:lnSpc>
              <a:buClr>
                <a:srgbClr val="000000"/>
              </a:buClr>
              <a:buFont typeface="Arial"/>
              <a:buChar char="•"/>
            </a:pPr>
            <a:r>
              <a:rPr lang="es-GT" sz="1200" b="0" strike="noStrike" spc="-1">
                <a:solidFill>
                  <a:srgbClr val="000000"/>
                </a:solidFill>
                <a:latin typeface="+mn-lt"/>
                <a:ea typeface="+mn-ea"/>
              </a:rPr>
              <a:t>Independence vs Correlation</a:t>
            </a:r>
            <a:endParaRPr lang="es-GT" sz="1200" b="0" strike="noStrike" spc="-1">
              <a:latin typeface="Arial"/>
            </a:endParaRPr>
          </a:p>
          <a:p>
            <a:pPr marL="171360" indent="-171000">
              <a:lnSpc>
                <a:spcPct val="100000"/>
              </a:lnSpc>
              <a:buClr>
                <a:srgbClr val="000000"/>
              </a:buClr>
              <a:buFont typeface="Arial"/>
              <a:buChar char="•"/>
            </a:pPr>
            <a:r>
              <a:rPr lang="es-GT" sz="1200" b="0" strike="noStrike" spc="-1">
                <a:solidFill>
                  <a:srgbClr val="000000"/>
                </a:solidFill>
                <a:latin typeface="+mn-lt"/>
                <a:ea typeface="+mn-ea"/>
              </a:rPr>
              <a:t>Simple Containment vs Base Containment</a:t>
            </a:r>
            <a:endParaRPr lang="es-GT" sz="1200" b="0" strike="noStrike" spc="-1">
              <a:latin typeface="Arial"/>
            </a:endParaRPr>
          </a:p>
          <a:p>
            <a:pPr marL="171360" indent="-171000">
              <a:lnSpc>
                <a:spcPct val="100000"/>
              </a:lnSpc>
              <a:buClr>
                <a:srgbClr val="000000"/>
              </a:buClr>
              <a:buFont typeface="Arial"/>
              <a:buChar char="•"/>
            </a:pPr>
            <a:r>
              <a:rPr lang="es-GT" sz="1200" b="0" strike="noStrike" spc="-1">
                <a:solidFill>
                  <a:srgbClr val="000000"/>
                </a:solidFill>
                <a:latin typeface="+mn-lt"/>
                <a:ea typeface="+mn-ea"/>
              </a:rPr>
              <a:t>TVF fixed estimation of 100 rows vs 1 row</a:t>
            </a:r>
            <a:endParaRPr lang="es-GT" sz="1200" b="0" strike="noStrike" spc="-1">
              <a:latin typeface="Arial"/>
            </a:endParaRPr>
          </a:p>
          <a:p>
            <a:pPr>
              <a:lnSpc>
                <a:spcPct val="100000"/>
              </a:lnSpc>
            </a:pPr>
            <a:r>
              <a:rPr lang="es-GT" sz="1200" b="0" strike="noStrike" spc="-1">
                <a:solidFill>
                  <a:srgbClr val="000000"/>
                </a:solidFill>
                <a:latin typeface="+mn-lt"/>
                <a:ea typeface="+mn-ea"/>
              </a:rPr>
              <a:t>Note: as a last resort, full-fledge use of CE 70 is also considered, when all else doesn’t yield desired results.</a:t>
            </a:r>
            <a:endParaRPr lang="es-GT" sz="1200" b="0" strike="noStrike" spc="-1">
              <a:latin typeface="Arial"/>
            </a:endParaRPr>
          </a:p>
          <a:p>
            <a:pPr>
              <a:lnSpc>
                <a:spcPct val="100000"/>
              </a:lnSpc>
            </a:pPr>
            <a:r>
              <a:rPr lang="es-GT" sz="1200" b="0" strike="noStrike" spc="-1">
                <a:solidFill>
                  <a:srgbClr val="000000"/>
                </a:solidFill>
                <a:latin typeface="+mn-lt"/>
                <a:ea typeface="+mn-ea"/>
              </a:rPr>
              <a:t>This is done by attempting to use targeted USE HINT query hints that change these assumptions, for regressed SELECT-based queries.</a:t>
            </a:r>
            <a:endParaRPr lang="es-GT" sz="1200" b="0" strike="noStrike" spc="-1">
              <a:latin typeface="Arial"/>
            </a:endParaRPr>
          </a:p>
          <a:p>
            <a:pPr>
              <a:lnSpc>
                <a:spcPct val="100000"/>
              </a:lnSpc>
            </a:pPr>
            <a:endParaRPr lang="es-GT" sz="1200" b="0" strike="noStrike" spc="-1">
              <a:latin typeface="Arial"/>
            </a:endParaRPr>
          </a:p>
          <a:p>
            <a:pPr>
              <a:lnSpc>
                <a:spcPct val="100000"/>
              </a:lnSpc>
            </a:pPr>
            <a:endParaRPr lang="es-GT" sz="1200" b="0" strike="noStrike" spc="-1">
              <a:latin typeface="Arial"/>
            </a:endParaRPr>
          </a:p>
          <a:p>
            <a:pPr>
              <a:lnSpc>
                <a:spcPct val="100000"/>
              </a:lnSpc>
            </a:pPr>
            <a:endParaRPr lang="es-GT" sz="1200" b="0" strike="noStrike" spc="-1">
              <a:latin typeface="Arial"/>
            </a:endParaRPr>
          </a:p>
        </p:txBody>
      </p:sp>
      <p:sp>
        <p:nvSpPr>
          <p:cNvPr id="574"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26D9F706-24C1-46F5-A0F4-BA7EC185DCD8}" type="slidenum">
              <a:rPr lang="es-GT" sz="1200" b="0" strike="noStrike" spc="-1">
                <a:solidFill>
                  <a:srgbClr val="000000"/>
                </a:solidFill>
                <a:latin typeface="Calibri"/>
                <a:ea typeface="+mn-ea"/>
              </a:rPr>
              <a:t>23</a:t>
            </a:fld>
            <a:endParaRPr lang="es-GT" sz="1200" b="0" strike="noStrike" spc="-1">
              <a:latin typeface="Times New Roman"/>
            </a:endParaRPr>
          </a:p>
        </p:txBody>
      </p:sp>
    </p:spTree>
    <p:extLst>
      <p:ext uri="{BB962C8B-B14F-4D97-AF65-F5344CB8AC3E}">
        <p14:creationId xmlns:p14="http://schemas.microsoft.com/office/powerpoint/2010/main" val="3162457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noRot="1" noChangeAspect="1"/>
          </p:cNvSpPr>
          <p:nvPr>
            <p:ph type="sldImg"/>
          </p:nvPr>
        </p:nvSpPr>
        <p:spPr>
          <a:xfrm>
            <a:off x="381000" y="685800"/>
            <a:ext cx="6096000" cy="3429000"/>
          </a:xfrm>
          <a:prstGeom prst="rect">
            <a:avLst/>
          </a:prstGeom>
        </p:spPr>
      </p:sp>
      <p:sp>
        <p:nvSpPr>
          <p:cNvPr id="576" name="PlaceHolder 2"/>
          <p:cNvSpPr>
            <a:spLocks noGrp="1"/>
          </p:cNvSpPr>
          <p:nvPr>
            <p:ph type="body"/>
          </p:nvPr>
        </p:nvSpPr>
        <p:spPr>
          <a:xfrm>
            <a:off x="685800" y="4343400"/>
            <a:ext cx="5486040" cy="4114440"/>
          </a:xfrm>
          <a:prstGeom prst="rect">
            <a:avLst/>
          </a:prstGeom>
        </p:spPr>
        <p:txBody>
          <a:bodyPr>
            <a:normAutofit/>
          </a:bodyPr>
          <a:lstStyle/>
          <a:p>
            <a:endParaRPr lang="es-GT" sz="2000" b="0" strike="noStrike" spc="-1">
              <a:latin typeface="Arial"/>
            </a:endParaRPr>
          </a:p>
        </p:txBody>
      </p:sp>
      <p:sp>
        <p:nvSpPr>
          <p:cNvPr id="577" name="TextShape 3"/>
          <p:cNvSpPr txBox="1"/>
          <p:nvPr/>
        </p:nvSpPr>
        <p:spPr>
          <a:xfrm>
            <a:off x="3884760" y="0"/>
            <a:ext cx="2971440" cy="456840"/>
          </a:xfrm>
          <a:prstGeom prst="rect">
            <a:avLst/>
          </a:prstGeom>
          <a:noFill/>
          <a:ln>
            <a:noFill/>
          </a:ln>
        </p:spPr>
        <p:txBody>
          <a:bodyPr>
            <a:noAutofit/>
          </a:bodyPr>
          <a:lstStyle/>
          <a:p>
            <a:pPr algn="r">
              <a:lnSpc>
                <a:spcPct val="100000"/>
              </a:lnSpc>
            </a:pPr>
            <a:fld id="{A750070E-E8D9-4D00-AF26-A4B6A5B28437}" type="datetime1">
              <a:rPr lang="es-GT" sz="1200" b="0" strike="noStrike" spc="-1">
                <a:solidFill>
                  <a:srgbClr val="000000"/>
                </a:solidFill>
                <a:latin typeface="Calibri"/>
                <a:ea typeface="+mn-ea"/>
              </a:rPr>
              <a:t>25/06/2019</a:t>
            </a:fld>
            <a:endParaRPr lang="es-GT" sz="1200" b="0" strike="noStrike" spc="-1">
              <a:latin typeface="Times New Roman"/>
            </a:endParaRPr>
          </a:p>
        </p:txBody>
      </p:sp>
      <p:sp>
        <p:nvSpPr>
          <p:cNvPr id="578"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2012 Microsoft Corporation. All rights reserved. Microsoft, Windows, Windows Vista and other product names are or may be registered trademarks and/or trademarks in the U.S. and/or other countries.</a:t>
            </a:r>
            <a:endParaRPr lang="es-GT" sz="400" b="0" strike="noStrike" spc="-1">
              <a:latin typeface="Times New Roman"/>
            </a:endParaRPr>
          </a:p>
          <a:p>
            <a:pPr>
              <a:lnSpc>
                <a:spcPct val="100000"/>
              </a:lnSpc>
            </a:pPr>
            <a:r>
              <a:rPr lang="es-GT" sz="400" b="0" strike="noStrike" spc="-1">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t/>
            </a:r>
            <a:br/>
            <a:r>
              <a:rPr lang="es-GT" sz="400" b="0" strike="noStrike" spc="-1">
                <a:solidFill>
                  <a:srgbClr val="000000"/>
                </a:solidFill>
                <a:latin typeface="Segoe UI"/>
                <a:ea typeface="Segoe UI"/>
              </a:rPr>
              <a:t>MICROSOFT MAKES NO WARRANTIES, EXPRESS, IMPLIED OR STATUTORY, AS TO THE INFORMATION IN THIS PRESENTATION.</a:t>
            </a:r>
            <a:endParaRPr lang="es-GT" sz="400" b="0" strike="noStrike" spc="-1">
              <a:latin typeface="Times New Roman"/>
            </a:endParaRPr>
          </a:p>
        </p:txBody>
      </p:sp>
      <p:sp>
        <p:nvSpPr>
          <p:cNvPr id="579" name="TextShape 5"/>
          <p:cNvSpPr txBox="1"/>
          <p:nvPr/>
        </p:nvSpPr>
        <p:spPr>
          <a:xfrm>
            <a:off x="3884760" y="8685360"/>
            <a:ext cx="2971440" cy="456840"/>
          </a:xfrm>
          <a:prstGeom prst="rect">
            <a:avLst/>
          </a:prstGeom>
          <a:noFill/>
          <a:ln>
            <a:noFill/>
          </a:ln>
        </p:spPr>
        <p:txBody>
          <a:bodyPr anchor="b">
            <a:noAutofit/>
          </a:bodyPr>
          <a:lstStyle/>
          <a:p>
            <a:pPr algn="r">
              <a:lnSpc>
                <a:spcPct val="100000"/>
              </a:lnSpc>
            </a:pPr>
            <a:fld id="{92EF79D2-1FAC-43B2-8E27-14866B19ED33}" type="slidenum">
              <a:rPr lang="es-GT" sz="1200" b="0" strike="noStrike" spc="-1">
                <a:solidFill>
                  <a:srgbClr val="000000"/>
                </a:solidFill>
                <a:latin typeface="Calibri"/>
                <a:ea typeface="+mn-ea"/>
              </a:rPr>
              <a:t>25</a:t>
            </a:fld>
            <a:endParaRPr lang="es-GT" sz="1200" b="0" strike="noStrike" spc="-1">
              <a:latin typeface="Times New Roman"/>
            </a:endParaRPr>
          </a:p>
        </p:txBody>
      </p:sp>
      <p:sp>
        <p:nvSpPr>
          <p:cNvPr id="580" name="TextShape 6"/>
          <p:cNvSpPr txBox="1"/>
          <p:nvPr/>
        </p:nvSpPr>
        <p:spPr>
          <a:xfrm>
            <a:off x="0" y="0"/>
            <a:ext cx="2971440" cy="456840"/>
          </a:xfrm>
          <a:prstGeom prst="rect">
            <a:avLst/>
          </a:prstGeom>
          <a:noFill/>
          <a:ln>
            <a:noFill/>
          </a:ln>
        </p:spPr>
        <p:txBody>
          <a:bodyPr>
            <a:noAutofit/>
          </a:bodyPr>
          <a:lstStyle/>
          <a:p>
            <a:pPr>
              <a:lnSpc>
                <a:spcPct val="100000"/>
              </a:lnSpc>
            </a:pPr>
            <a:r>
              <a:rPr lang="es-GT" sz="1200" b="0" strike="noStrike" spc="-1">
                <a:solidFill>
                  <a:srgbClr val="000000"/>
                </a:solidFill>
                <a:latin typeface="Calibri"/>
                <a:ea typeface="+mn-ea"/>
              </a:rPr>
              <a:t>Tech Ready 15</a:t>
            </a:r>
            <a:endParaRPr lang="es-GT" sz="1200" b="0" strike="noStrike" spc="-1">
              <a:latin typeface="Times New Roman"/>
            </a:endParaRPr>
          </a:p>
        </p:txBody>
      </p:sp>
    </p:spTree>
    <p:extLst>
      <p:ext uri="{BB962C8B-B14F-4D97-AF65-F5344CB8AC3E}">
        <p14:creationId xmlns:p14="http://schemas.microsoft.com/office/powerpoint/2010/main" val="1631734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[Moderator to Address questions in order of relevance]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[move to next slide]</a:t>
            </a:r>
            <a:r>
              <a:rPr lang="en-CA" dirty="0">
                <a:effectLst/>
              </a:rPr>
              <a:t> </a:t>
            </a:r>
          </a:p>
          <a:p>
            <a:endParaRPr lang="en-US" dirty="0"/>
          </a:p>
          <a:p>
            <a:r>
              <a:rPr lang="en-US" dirty="0"/>
              <a:t>Coming up next…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453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noRot="1" noChangeAspect="1"/>
          </p:cNvSpPr>
          <p:nvPr>
            <p:ph type="sldImg"/>
          </p:nvPr>
        </p:nvSpPr>
        <p:spPr>
          <a:xfrm>
            <a:off x="381000" y="685800"/>
            <a:ext cx="6096000" cy="3429000"/>
          </a:xfrm>
          <a:prstGeom prst="rect">
            <a:avLst/>
          </a:prstGeom>
        </p:spPr>
      </p:sp>
      <p:sp>
        <p:nvSpPr>
          <p:cNvPr id="471" name="PlaceHolder 2"/>
          <p:cNvSpPr>
            <a:spLocks noGrp="1"/>
          </p:cNvSpPr>
          <p:nvPr>
            <p:ph type="body"/>
          </p:nvPr>
        </p:nvSpPr>
        <p:spPr>
          <a:xfrm>
            <a:off x="685800" y="4343400"/>
            <a:ext cx="5486040" cy="4114440"/>
          </a:xfrm>
          <a:prstGeom prst="rect">
            <a:avLst/>
          </a:prstGeom>
        </p:spPr>
        <p:txBody>
          <a:bodyPr>
            <a:noAutofit/>
          </a:bodyPr>
          <a:lstStyle/>
          <a:p>
            <a:endParaRPr lang="es-GT" sz="2000" b="0" strike="noStrike" spc="-1">
              <a:latin typeface="Arial"/>
            </a:endParaRPr>
          </a:p>
        </p:txBody>
      </p:sp>
      <p:sp>
        <p:nvSpPr>
          <p:cNvPr id="472"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473"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474" name="TextShape 5"/>
          <p:cNvSpPr txBox="1"/>
          <p:nvPr/>
        </p:nvSpPr>
        <p:spPr>
          <a:xfrm>
            <a:off x="3884760" y="0"/>
            <a:ext cx="2971440" cy="456840"/>
          </a:xfrm>
          <a:prstGeom prst="rect">
            <a:avLst/>
          </a:prstGeom>
          <a:noFill/>
          <a:ln>
            <a:noFill/>
          </a:ln>
        </p:spPr>
        <p:txBody>
          <a:bodyPr>
            <a:noAutofit/>
          </a:bodyPr>
          <a:lstStyle/>
          <a:p>
            <a:pPr algn="r">
              <a:lnSpc>
                <a:spcPct val="100000"/>
              </a:lnSpc>
            </a:pPr>
            <a:fld id="{7D5C82F5-B1E9-4C67-A074-6BC557D76E42}"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098F85B0-AD41-423C-BEA1-A16C61D2D6CE}"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475"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085B3F25-4BB0-48AA-85E5-768976E308CB}" type="slidenum">
              <a:rPr lang="es-GT" sz="1200" b="0" strike="noStrike" spc="-1">
                <a:solidFill>
                  <a:srgbClr val="000000"/>
                </a:solidFill>
                <a:latin typeface="Calibri"/>
                <a:ea typeface="+mn-ea"/>
              </a:rPr>
              <a:t>3</a:t>
            </a:fld>
            <a:endParaRPr lang="es-GT" sz="1200" b="0" strike="noStrike" spc="-1">
              <a:latin typeface="Times New Roman"/>
            </a:endParaRPr>
          </a:p>
        </p:txBody>
      </p:sp>
    </p:spTree>
    <p:extLst>
      <p:ext uri="{BB962C8B-B14F-4D97-AF65-F5344CB8AC3E}">
        <p14:creationId xmlns:p14="http://schemas.microsoft.com/office/powerpoint/2010/main" val="1420547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noRot="1" noChangeAspect="1"/>
          </p:cNvSpPr>
          <p:nvPr>
            <p:ph type="sldImg"/>
          </p:nvPr>
        </p:nvSpPr>
        <p:spPr>
          <a:xfrm>
            <a:off x="381000" y="685800"/>
            <a:ext cx="6096000" cy="3429000"/>
          </a:xfrm>
          <a:prstGeom prst="rect">
            <a:avLst/>
          </a:prstGeom>
        </p:spPr>
      </p:sp>
      <p:sp>
        <p:nvSpPr>
          <p:cNvPr id="477" name="PlaceHolder 2"/>
          <p:cNvSpPr>
            <a:spLocks noGrp="1"/>
          </p:cNvSpPr>
          <p:nvPr>
            <p:ph type="body"/>
          </p:nvPr>
        </p:nvSpPr>
        <p:spPr>
          <a:xfrm>
            <a:off x="685800" y="4343400"/>
            <a:ext cx="5486040" cy="4114440"/>
          </a:xfrm>
          <a:prstGeom prst="rect">
            <a:avLst/>
          </a:prstGeom>
        </p:spPr>
        <p:txBody>
          <a:bodyPr>
            <a:noAutofit/>
          </a:bodyPr>
          <a:lstStyle/>
          <a:p>
            <a:pPr>
              <a:lnSpc>
                <a:spcPct val="90000"/>
              </a:lnSpc>
              <a:spcAft>
                <a:spcPts val="332"/>
              </a:spcAft>
            </a:pPr>
            <a:r>
              <a:rPr lang="es-GT" sz="900" b="0" strike="noStrike" spc="-1">
                <a:solidFill>
                  <a:srgbClr val="595959"/>
                </a:solidFill>
                <a:latin typeface="Segoe"/>
              </a:rPr>
              <a:t>Migrations should be approached with the same rigor and processes as a full software or hardware project – a solid methodology is required for success.  Microsoft provides you with all the tools you need to achieve a seamless, reliable upgrade experience.</a:t>
            </a:r>
            <a:endParaRPr lang="es-GT" sz="900" b="0" strike="noStrike" spc="-1">
              <a:latin typeface="Arial"/>
            </a:endParaRPr>
          </a:p>
          <a:p>
            <a:pPr>
              <a:lnSpc>
                <a:spcPct val="100000"/>
              </a:lnSpc>
            </a:pPr>
            <a:endParaRPr lang="es-GT" sz="900" b="0" strike="noStrike" spc="-1">
              <a:latin typeface="Arial"/>
            </a:endParaRPr>
          </a:p>
          <a:p>
            <a:pPr>
              <a:lnSpc>
                <a:spcPct val="100000"/>
              </a:lnSpc>
            </a:pPr>
            <a:r>
              <a:rPr lang="es-GT" sz="2000" b="0" strike="noStrike" spc="-1">
                <a:solidFill>
                  <a:srgbClr val="595959"/>
                </a:solidFill>
                <a:latin typeface="Segoe"/>
              </a:rPr>
              <a:t>Share the Database Migration Guide with your customers for step-by-step guidance on reliable upgrade methodology.</a:t>
            </a:r>
            <a:endParaRPr lang="es-GT" sz="2000" b="0" strike="noStrike" spc="-1">
              <a:latin typeface="Arial"/>
            </a:endParaRPr>
          </a:p>
          <a:p>
            <a:pPr>
              <a:lnSpc>
                <a:spcPct val="100000"/>
              </a:lnSpc>
            </a:pPr>
            <a:r>
              <a:rPr lang="es-GT" sz="2000" b="0" strike="noStrike" spc="-1">
                <a:solidFill>
                  <a:srgbClr val="595959"/>
                </a:solidFill>
                <a:latin typeface="Segoe"/>
              </a:rPr>
              <a:t>https://datamigration.microsoft.com/scenario/sql-to-sqlserver</a:t>
            </a:r>
            <a:endParaRPr lang="es-GT" sz="2000" b="0" strike="noStrike" spc="-1">
              <a:latin typeface="Arial"/>
            </a:endParaRPr>
          </a:p>
          <a:p>
            <a:pPr>
              <a:lnSpc>
                <a:spcPct val="100000"/>
              </a:lnSpc>
            </a:pPr>
            <a:endParaRPr lang="es-GT" sz="2000" b="0" strike="noStrike" spc="-1">
              <a:latin typeface="Arial"/>
            </a:endParaRPr>
          </a:p>
        </p:txBody>
      </p:sp>
      <p:sp>
        <p:nvSpPr>
          <p:cNvPr id="478"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479"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480" name="TextShape 5"/>
          <p:cNvSpPr txBox="1"/>
          <p:nvPr/>
        </p:nvSpPr>
        <p:spPr>
          <a:xfrm>
            <a:off x="3884760" y="0"/>
            <a:ext cx="2971440" cy="456840"/>
          </a:xfrm>
          <a:prstGeom prst="rect">
            <a:avLst/>
          </a:prstGeom>
          <a:noFill/>
          <a:ln>
            <a:noFill/>
          </a:ln>
        </p:spPr>
        <p:txBody>
          <a:bodyPr>
            <a:noAutofit/>
          </a:bodyPr>
          <a:lstStyle/>
          <a:p>
            <a:pPr algn="r">
              <a:lnSpc>
                <a:spcPct val="100000"/>
              </a:lnSpc>
            </a:pPr>
            <a:fld id="{30191829-B990-4A50-845D-4AE146EE2969}"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09FB0209-35E0-4CDC-9838-13519F3BD14E}"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481"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F1CA5F88-BF0C-46F6-AAEE-ACFB66FBA1D8}" type="slidenum">
              <a:rPr lang="es-GT" sz="1200" b="0" strike="noStrike" spc="-1">
                <a:solidFill>
                  <a:srgbClr val="000000"/>
                </a:solidFill>
                <a:latin typeface="Calibri"/>
                <a:ea typeface="+mn-ea"/>
              </a:rPr>
              <a:t>4</a:t>
            </a:fld>
            <a:endParaRPr lang="es-GT" sz="1200" b="0" strike="noStrike" spc="-1">
              <a:latin typeface="Times New Roman"/>
            </a:endParaRPr>
          </a:p>
        </p:txBody>
      </p:sp>
    </p:spTree>
    <p:extLst>
      <p:ext uri="{BB962C8B-B14F-4D97-AF65-F5344CB8AC3E}">
        <p14:creationId xmlns:p14="http://schemas.microsoft.com/office/powerpoint/2010/main" val="2673413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noRot="1" noChangeAspect="1"/>
          </p:cNvSpPr>
          <p:nvPr>
            <p:ph type="sldImg"/>
          </p:nvPr>
        </p:nvSpPr>
        <p:spPr>
          <a:xfrm>
            <a:off x="381000" y="685800"/>
            <a:ext cx="6096000" cy="3429000"/>
          </a:xfrm>
          <a:prstGeom prst="rect">
            <a:avLst/>
          </a:prstGeom>
        </p:spPr>
      </p:sp>
      <p:sp>
        <p:nvSpPr>
          <p:cNvPr id="483" name="PlaceHolder 2"/>
          <p:cNvSpPr>
            <a:spLocks noGrp="1"/>
          </p:cNvSpPr>
          <p:nvPr>
            <p:ph type="body"/>
          </p:nvPr>
        </p:nvSpPr>
        <p:spPr>
          <a:xfrm>
            <a:off x="685800" y="4343400"/>
            <a:ext cx="5486040" cy="4114440"/>
          </a:xfrm>
          <a:prstGeom prst="rect">
            <a:avLst/>
          </a:prstGeom>
        </p:spPr>
        <p:txBody>
          <a:bodyPr>
            <a:noAutofit/>
          </a:bodyPr>
          <a:lstStyle/>
          <a:p>
            <a:pPr marL="216000" indent="-216000">
              <a:lnSpc>
                <a:spcPct val="100000"/>
              </a:lnSpc>
            </a:pPr>
            <a:r>
              <a:rPr lang="es-GT" sz="2000" b="0" strike="noStrike" spc="-1">
                <a:latin typeface="Arial"/>
              </a:rPr>
              <a:t>Link in slide: </a:t>
            </a:r>
            <a:r>
              <a:rPr lang="es-GT" sz="2000" b="0" u="sng" strike="noStrike" spc="-1">
                <a:solidFill>
                  <a:srgbClr val="000000"/>
                </a:solidFill>
                <a:uFillTx/>
                <a:latin typeface="Arial"/>
                <a:hlinkClick r:id="rId3"/>
              </a:rPr>
              <a:t>https://datamigration.microsoft.com/scenario/sql-to-sqlserver</a:t>
            </a:r>
            <a:endParaRPr lang="es-GT" sz="2000" b="0" strike="noStrike" spc="-1">
              <a:latin typeface="Arial"/>
            </a:endParaRPr>
          </a:p>
          <a:p>
            <a:pPr marL="216000" indent="-216000">
              <a:lnSpc>
                <a:spcPct val="100000"/>
              </a:lnSpc>
            </a:pPr>
            <a:endParaRPr lang="es-GT" sz="2000" b="0" strike="noStrike" spc="-1">
              <a:latin typeface="Arial"/>
            </a:endParaRPr>
          </a:p>
          <a:p>
            <a:pPr marL="216000" indent="-216000">
              <a:lnSpc>
                <a:spcPct val="100000"/>
              </a:lnSpc>
            </a:pPr>
            <a:r>
              <a:rPr lang="es-GT" sz="2000" b="0" strike="noStrike" spc="-1">
                <a:solidFill>
                  <a:srgbClr val="000000"/>
                </a:solidFill>
                <a:latin typeface="Arial"/>
              </a:rPr>
              <a:t>Source for quote?</a:t>
            </a:r>
            <a:endParaRPr lang="es-GT" sz="2000" b="0" strike="noStrike" spc="-1">
              <a:latin typeface="Arial"/>
            </a:endParaRPr>
          </a:p>
        </p:txBody>
      </p:sp>
      <p:sp>
        <p:nvSpPr>
          <p:cNvPr id="484"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485"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486" name="TextShape 5"/>
          <p:cNvSpPr txBox="1"/>
          <p:nvPr/>
        </p:nvSpPr>
        <p:spPr>
          <a:xfrm>
            <a:off x="3884760" y="0"/>
            <a:ext cx="2971440" cy="456840"/>
          </a:xfrm>
          <a:prstGeom prst="rect">
            <a:avLst/>
          </a:prstGeom>
          <a:noFill/>
          <a:ln>
            <a:noFill/>
          </a:ln>
        </p:spPr>
        <p:txBody>
          <a:bodyPr>
            <a:noAutofit/>
          </a:bodyPr>
          <a:lstStyle/>
          <a:p>
            <a:pPr algn="r">
              <a:lnSpc>
                <a:spcPct val="100000"/>
              </a:lnSpc>
            </a:pPr>
            <a:fld id="{20BA0CEF-B8C3-4AE4-A3C6-3403B0C3FCC5}"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F7A05D0B-C823-4542-BA75-346327C37089}"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487"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5A98279A-B2EB-44EF-854D-CBBBE196A4C3}" type="slidenum">
              <a:rPr lang="es-GT" sz="1200" b="0" strike="noStrike" spc="-1">
                <a:solidFill>
                  <a:srgbClr val="000000"/>
                </a:solidFill>
                <a:latin typeface="Calibri"/>
                <a:ea typeface="+mn-ea"/>
              </a:rPr>
              <a:t>5</a:t>
            </a:fld>
            <a:endParaRPr lang="es-GT" sz="1200" b="0" strike="noStrike" spc="-1">
              <a:latin typeface="Times New Roman"/>
            </a:endParaRPr>
          </a:p>
        </p:txBody>
      </p:sp>
    </p:spTree>
    <p:extLst>
      <p:ext uri="{BB962C8B-B14F-4D97-AF65-F5344CB8AC3E}">
        <p14:creationId xmlns:p14="http://schemas.microsoft.com/office/powerpoint/2010/main" val="2308794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noRot="1" noChangeAspect="1"/>
          </p:cNvSpPr>
          <p:nvPr>
            <p:ph type="sldImg"/>
          </p:nvPr>
        </p:nvSpPr>
        <p:spPr>
          <a:xfrm>
            <a:off x="381000" y="685800"/>
            <a:ext cx="6096000" cy="3429000"/>
          </a:xfrm>
          <a:prstGeom prst="rect">
            <a:avLst/>
          </a:prstGeom>
        </p:spPr>
      </p:sp>
      <p:sp>
        <p:nvSpPr>
          <p:cNvPr id="489" name="PlaceHolder 2"/>
          <p:cNvSpPr>
            <a:spLocks noGrp="1"/>
          </p:cNvSpPr>
          <p:nvPr>
            <p:ph type="body"/>
          </p:nvPr>
        </p:nvSpPr>
        <p:spPr>
          <a:xfrm>
            <a:off x="685800" y="4343400"/>
            <a:ext cx="5486040" cy="4114440"/>
          </a:xfrm>
          <a:prstGeom prst="rect">
            <a:avLst/>
          </a:prstGeom>
        </p:spPr>
        <p:txBody>
          <a:bodyPr>
            <a:noAutofit/>
          </a:bodyPr>
          <a:lstStyle/>
          <a:p>
            <a:endParaRPr lang="es-GT" sz="2000" b="0" strike="noStrike" spc="-1">
              <a:latin typeface="Arial"/>
            </a:endParaRPr>
          </a:p>
        </p:txBody>
      </p:sp>
      <p:sp>
        <p:nvSpPr>
          <p:cNvPr id="490"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491"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492" name="TextShape 5"/>
          <p:cNvSpPr txBox="1"/>
          <p:nvPr/>
        </p:nvSpPr>
        <p:spPr>
          <a:xfrm>
            <a:off x="3884760" y="0"/>
            <a:ext cx="2971440" cy="456840"/>
          </a:xfrm>
          <a:prstGeom prst="rect">
            <a:avLst/>
          </a:prstGeom>
          <a:noFill/>
          <a:ln>
            <a:noFill/>
          </a:ln>
        </p:spPr>
        <p:txBody>
          <a:bodyPr>
            <a:noAutofit/>
          </a:bodyPr>
          <a:lstStyle/>
          <a:p>
            <a:pPr algn="r">
              <a:lnSpc>
                <a:spcPct val="100000"/>
              </a:lnSpc>
            </a:pPr>
            <a:fld id="{C385EEA3-96EF-4F8B-902B-1490B38A3991}"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40116AAD-3EEE-43A1-A23F-A25F6D81420F}"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493"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2D87894C-FB35-4C2F-B908-6CD58E4A8334}" type="slidenum">
              <a:rPr lang="es-GT" sz="1200" b="0" strike="noStrike" spc="-1">
                <a:solidFill>
                  <a:srgbClr val="000000"/>
                </a:solidFill>
                <a:latin typeface="Calibri"/>
                <a:ea typeface="+mn-ea"/>
              </a:rPr>
              <a:t>6</a:t>
            </a:fld>
            <a:endParaRPr lang="es-GT" sz="1200" b="0" strike="noStrike" spc="-1">
              <a:latin typeface="Times New Roman"/>
            </a:endParaRPr>
          </a:p>
        </p:txBody>
      </p:sp>
    </p:spTree>
    <p:extLst>
      <p:ext uri="{BB962C8B-B14F-4D97-AF65-F5344CB8AC3E}">
        <p14:creationId xmlns:p14="http://schemas.microsoft.com/office/powerpoint/2010/main" val="137423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noRot="1" noChangeAspect="1"/>
          </p:cNvSpPr>
          <p:nvPr>
            <p:ph type="sldImg"/>
          </p:nvPr>
        </p:nvSpPr>
        <p:spPr>
          <a:xfrm>
            <a:off x="381000" y="685800"/>
            <a:ext cx="6096000" cy="3429000"/>
          </a:xfrm>
          <a:prstGeom prst="rect">
            <a:avLst/>
          </a:prstGeom>
        </p:spPr>
      </p:sp>
      <p:sp>
        <p:nvSpPr>
          <p:cNvPr id="495" name="PlaceHolder 2"/>
          <p:cNvSpPr>
            <a:spLocks noGrp="1"/>
          </p:cNvSpPr>
          <p:nvPr>
            <p:ph type="body"/>
          </p:nvPr>
        </p:nvSpPr>
        <p:spPr>
          <a:xfrm>
            <a:off x="685800" y="4343400"/>
            <a:ext cx="5486040" cy="4114440"/>
          </a:xfrm>
          <a:prstGeom prst="rect">
            <a:avLst/>
          </a:prstGeom>
        </p:spPr>
        <p:txBody>
          <a:bodyPr>
            <a:noAutofit/>
          </a:bodyPr>
          <a:lstStyle/>
          <a:p>
            <a:pPr>
              <a:lnSpc>
                <a:spcPct val="90000"/>
              </a:lnSpc>
              <a:spcAft>
                <a:spcPts val="332"/>
              </a:spcAft>
            </a:pPr>
            <a:r>
              <a:rPr lang="es-GT" sz="900" b="0" strike="noStrike" spc="-1">
                <a:latin typeface="Arial"/>
              </a:rPr>
              <a:t>The </a:t>
            </a:r>
            <a:r>
              <a:rPr lang="es-GT" sz="900" b="0" u="sng" strike="noStrike" spc="-1">
                <a:solidFill>
                  <a:srgbClr val="000000"/>
                </a:solidFill>
                <a:uFillTx/>
                <a:latin typeface="Arial"/>
                <a:hlinkClick r:id="rId3"/>
              </a:rPr>
              <a:t>Microsoft Assessment and Planning Toolkit (MAP) </a:t>
            </a:r>
            <a:r>
              <a:rPr lang="es-GT" sz="900" b="0" strike="noStrike" spc="-1">
                <a:solidFill>
                  <a:srgbClr val="000000"/>
                </a:solidFill>
                <a:latin typeface="Arial"/>
              </a:rPr>
              <a:t>is an agentless, automated, multi-product planning and assessment tool for quicker and easier desktop, server and cloud migrations. MAP can be used to provide an inventory of all your database servers, including installed components, database details, settings and capacity planning information. </a:t>
            </a:r>
            <a:r>
              <a:rPr lang="es-GT" sz="2000" b="0" strike="noStrike" spc="-1">
                <a:solidFill>
                  <a:srgbClr val="000000"/>
                </a:solidFill>
                <a:latin typeface="Arial"/>
              </a:rPr>
              <a:t>This Solution Accelerator provides a powerful inventory, assessment, and reporting tool to simplify the migration planning process. </a:t>
            </a:r>
            <a:endParaRPr lang="es-GT" sz="2000" b="0" strike="noStrike" spc="-1">
              <a:latin typeface="Arial"/>
            </a:endParaRPr>
          </a:p>
          <a:p>
            <a:pPr>
              <a:lnSpc>
                <a:spcPct val="100000"/>
              </a:lnSpc>
            </a:pPr>
            <a:r>
              <a:rPr lang="es-GT" sz="2000" b="0" strike="noStrike" spc="-1">
                <a:solidFill>
                  <a:srgbClr val="000000"/>
                </a:solidFill>
                <a:latin typeface="Arial"/>
              </a:rPr>
              <a:t>There are 8 areas that the  Microsoft Assessment and Planning Toolkit (MAP) toolkit assesses:</a:t>
            </a:r>
            <a:endParaRPr lang="es-GT" sz="2000" b="0" strike="noStrike" spc="-1">
              <a:latin typeface="Arial"/>
            </a:endParaRPr>
          </a:p>
          <a:p>
            <a:pPr marL="388800" lvl="1" indent="-171000">
              <a:lnSpc>
                <a:spcPct val="100000"/>
              </a:lnSpc>
              <a:buClr>
                <a:srgbClr val="000000"/>
              </a:buClr>
              <a:buFont typeface="Arial"/>
              <a:buChar char="•"/>
            </a:pPr>
            <a:r>
              <a:rPr lang="es-GT" sz="2000" b="0" strike="noStrike" spc="-1">
                <a:solidFill>
                  <a:srgbClr val="000000"/>
                </a:solidFill>
                <a:latin typeface="Arial"/>
              </a:rPr>
              <a:t>Cloud</a:t>
            </a:r>
            <a:endParaRPr lang="es-GT" sz="2000" b="0" strike="noStrike" spc="-1">
              <a:latin typeface="Arial"/>
            </a:endParaRPr>
          </a:p>
          <a:p>
            <a:pPr marL="388800" lvl="1" indent="-171000">
              <a:lnSpc>
                <a:spcPct val="100000"/>
              </a:lnSpc>
              <a:buClr>
                <a:srgbClr val="000000"/>
              </a:buClr>
              <a:buFont typeface="Arial"/>
              <a:buChar char="•"/>
            </a:pPr>
            <a:r>
              <a:rPr lang="es-GT" sz="2000" b="0" strike="noStrike" spc="-1">
                <a:solidFill>
                  <a:srgbClr val="000000"/>
                </a:solidFill>
                <a:latin typeface="Arial"/>
              </a:rPr>
              <a:t>Desktop</a:t>
            </a:r>
            <a:endParaRPr lang="es-GT" sz="2000" b="0" strike="noStrike" spc="-1">
              <a:latin typeface="Arial"/>
            </a:endParaRPr>
          </a:p>
          <a:p>
            <a:pPr marL="388800" lvl="1" indent="-171000">
              <a:lnSpc>
                <a:spcPct val="100000"/>
              </a:lnSpc>
              <a:buClr>
                <a:srgbClr val="000000"/>
              </a:buClr>
              <a:buFont typeface="Arial"/>
              <a:buChar char="•"/>
            </a:pPr>
            <a:r>
              <a:rPr lang="es-GT" sz="2000" b="0" strike="noStrike" spc="-1">
                <a:solidFill>
                  <a:srgbClr val="000000"/>
                </a:solidFill>
                <a:latin typeface="Arial"/>
              </a:rPr>
              <a:t>Server</a:t>
            </a:r>
            <a:endParaRPr lang="es-GT" sz="2000" b="0" strike="noStrike" spc="-1">
              <a:latin typeface="Arial"/>
            </a:endParaRPr>
          </a:p>
          <a:p>
            <a:pPr marL="388800" lvl="1" indent="-171000">
              <a:lnSpc>
                <a:spcPct val="100000"/>
              </a:lnSpc>
              <a:buClr>
                <a:srgbClr val="000000"/>
              </a:buClr>
              <a:buFont typeface="Arial"/>
              <a:buChar char="•"/>
            </a:pPr>
            <a:r>
              <a:rPr lang="es-GT" sz="2000" b="0" strike="noStrike" spc="-1">
                <a:solidFill>
                  <a:srgbClr val="000000"/>
                </a:solidFill>
                <a:latin typeface="Arial"/>
              </a:rPr>
              <a:t>Desktop Virtualization</a:t>
            </a:r>
            <a:endParaRPr lang="es-GT" sz="2000" b="0" strike="noStrike" spc="-1">
              <a:latin typeface="Arial"/>
            </a:endParaRPr>
          </a:p>
          <a:p>
            <a:pPr marL="388800" lvl="1" indent="-171000">
              <a:lnSpc>
                <a:spcPct val="100000"/>
              </a:lnSpc>
              <a:buClr>
                <a:srgbClr val="000000"/>
              </a:buClr>
              <a:buFont typeface="Arial"/>
              <a:buChar char="•"/>
            </a:pPr>
            <a:r>
              <a:rPr lang="es-GT" sz="2000" b="0" strike="noStrike" spc="-1">
                <a:solidFill>
                  <a:srgbClr val="000000"/>
                </a:solidFill>
                <a:latin typeface="Arial"/>
              </a:rPr>
              <a:t>Server Virtualization</a:t>
            </a:r>
            <a:endParaRPr lang="es-GT" sz="2000" b="0" strike="noStrike" spc="-1">
              <a:latin typeface="Arial"/>
            </a:endParaRPr>
          </a:p>
          <a:p>
            <a:pPr marL="388800" lvl="1" indent="-171000">
              <a:lnSpc>
                <a:spcPct val="100000"/>
              </a:lnSpc>
              <a:buClr>
                <a:srgbClr val="000000"/>
              </a:buClr>
              <a:buFont typeface="Arial"/>
              <a:buChar char="•"/>
            </a:pPr>
            <a:r>
              <a:rPr lang="es-GT" sz="2000" b="0" strike="noStrike" spc="-1">
                <a:solidFill>
                  <a:srgbClr val="000000"/>
                </a:solidFill>
                <a:latin typeface="Arial"/>
              </a:rPr>
              <a:t>Database </a:t>
            </a:r>
            <a:endParaRPr lang="es-GT" sz="2000" b="0" strike="noStrike" spc="-1">
              <a:latin typeface="Arial"/>
            </a:endParaRPr>
          </a:p>
          <a:p>
            <a:pPr marL="388800" lvl="1" indent="-171000">
              <a:lnSpc>
                <a:spcPct val="100000"/>
              </a:lnSpc>
              <a:buClr>
                <a:srgbClr val="000000"/>
              </a:buClr>
              <a:buFont typeface="Arial"/>
              <a:buChar char="•"/>
            </a:pPr>
            <a:r>
              <a:rPr lang="es-GT" sz="2000" b="0" strike="noStrike" spc="-1">
                <a:solidFill>
                  <a:srgbClr val="000000"/>
                </a:solidFill>
                <a:latin typeface="Arial"/>
              </a:rPr>
              <a:t>Usage Tracking</a:t>
            </a:r>
            <a:endParaRPr lang="es-GT" sz="2000" b="0" strike="noStrike" spc="-1">
              <a:latin typeface="Arial"/>
            </a:endParaRPr>
          </a:p>
          <a:p>
            <a:pPr marL="388800" lvl="1" indent="-171000">
              <a:lnSpc>
                <a:spcPct val="100000"/>
              </a:lnSpc>
              <a:buClr>
                <a:srgbClr val="000000"/>
              </a:buClr>
              <a:buFont typeface="Arial"/>
              <a:buChar char="•"/>
            </a:pPr>
            <a:r>
              <a:rPr lang="es-GT" sz="2000" b="0" strike="noStrike" spc="-1">
                <a:solidFill>
                  <a:srgbClr val="000000"/>
                </a:solidFill>
                <a:latin typeface="Arial"/>
              </a:rPr>
              <a:t>Environment </a:t>
            </a:r>
            <a:endParaRPr lang="es-GT" sz="2000" b="0" strike="noStrike" spc="-1">
              <a:latin typeface="Arial"/>
            </a:endParaRPr>
          </a:p>
          <a:p>
            <a:pPr>
              <a:lnSpc>
                <a:spcPct val="100000"/>
              </a:lnSpc>
            </a:pPr>
            <a:endParaRPr lang="es-GT" sz="2000" b="0" strike="noStrike" spc="-1">
              <a:latin typeface="Arial"/>
            </a:endParaRPr>
          </a:p>
        </p:txBody>
      </p:sp>
      <p:sp>
        <p:nvSpPr>
          <p:cNvPr id="496"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497"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498" name="TextShape 5"/>
          <p:cNvSpPr txBox="1"/>
          <p:nvPr/>
        </p:nvSpPr>
        <p:spPr>
          <a:xfrm>
            <a:off x="3884760" y="0"/>
            <a:ext cx="2971440" cy="456840"/>
          </a:xfrm>
          <a:prstGeom prst="rect">
            <a:avLst/>
          </a:prstGeom>
          <a:noFill/>
          <a:ln>
            <a:noFill/>
          </a:ln>
        </p:spPr>
        <p:txBody>
          <a:bodyPr>
            <a:noAutofit/>
          </a:bodyPr>
          <a:lstStyle/>
          <a:p>
            <a:pPr algn="r">
              <a:lnSpc>
                <a:spcPct val="100000"/>
              </a:lnSpc>
            </a:pPr>
            <a:fld id="{A82B7089-E7B0-4740-8FEC-BB66CCCA2E4E}"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B39188A7-707D-4E80-9B63-001877EEC8CC}"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499"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26EEF348-1890-44B1-B169-BF2D7FE206F2}" type="slidenum">
              <a:rPr lang="es-GT" sz="1200" b="0" strike="noStrike" spc="-1">
                <a:solidFill>
                  <a:srgbClr val="000000"/>
                </a:solidFill>
                <a:latin typeface="Calibri"/>
                <a:ea typeface="+mn-ea"/>
              </a:rPr>
              <a:t>7</a:t>
            </a:fld>
            <a:endParaRPr lang="es-GT" sz="1200" b="0" strike="noStrike" spc="-1">
              <a:latin typeface="Times New Roman"/>
            </a:endParaRPr>
          </a:p>
        </p:txBody>
      </p:sp>
    </p:spTree>
    <p:extLst>
      <p:ext uri="{BB962C8B-B14F-4D97-AF65-F5344CB8AC3E}">
        <p14:creationId xmlns:p14="http://schemas.microsoft.com/office/powerpoint/2010/main" val="959257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noRot="1" noChangeAspect="1"/>
          </p:cNvSpPr>
          <p:nvPr>
            <p:ph type="sldImg"/>
          </p:nvPr>
        </p:nvSpPr>
        <p:spPr>
          <a:xfrm>
            <a:off x="381000" y="685800"/>
            <a:ext cx="6096000" cy="3429000"/>
          </a:xfrm>
          <a:prstGeom prst="rect">
            <a:avLst/>
          </a:prstGeom>
        </p:spPr>
      </p:sp>
      <p:sp>
        <p:nvSpPr>
          <p:cNvPr id="501" name="PlaceHolder 2"/>
          <p:cNvSpPr>
            <a:spLocks noGrp="1"/>
          </p:cNvSpPr>
          <p:nvPr>
            <p:ph type="body"/>
          </p:nvPr>
        </p:nvSpPr>
        <p:spPr>
          <a:xfrm>
            <a:off x="685800" y="4343400"/>
            <a:ext cx="5486040" cy="4114440"/>
          </a:xfrm>
          <a:prstGeom prst="rect">
            <a:avLst/>
          </a:prstGeom>
        </p:spPr>
        <p:txBody>
          <a:bodyPr>
            <a:noAutofit/>
          </a:bodyPr>
          <a:lstStyle/>
          <a:p>
            <a:endParaRPr lang="es-GT" sz="2000" b="0" strike="noStrike" spc="-1">
              <a:latin typeface="Arial"/>
            </a:endParaRPr>
          </a:p>
        </p:txBody>
      </p:sp>
      <p:sp>
        <p:nvSpPr>
          <p:cNvPr id="502"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503"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504" name="TextShape 5"/>
          <p:cNvSpPr txBox="1"/>
          <p:nvPr/>
        </p:nvSpPr>
        <p:spPr>
          <a:xfrm>
            <a:off x="3884760" y="0"/>
            <a:ext cx="2971440" cy="456840"/>
          </a:xfrm>
          <a:prstGeom prst="rect">
            <a:avLst/>
          </a:prstGeom>
          <a:noFill/>
          <a:ln>
            <a:noFill/>
          </a:ln>
        </p:spPr>
        <p:txBody>
          <a:bodyPr>
            <a:noAutofit/>
          </a:bodyPr>
          <a:lstStyle/>
          <a:p>
            <a:pPr algn="r">
              <a:lnSpc>
                <a:spcPct val="100000"/>
              </a:lnSpc>
            </a:pPr>
            <a:fld id="{A03DF1F5-D6B9-4028-A87D-400E5B67208E}"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CE0346D6-1892-44EA-BBE4-57DB65571383}"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505"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25AD570D-0F7E-4E51-95E0-1B7407483E29}" type="slidenum">
              <a:rPr lang="es-GT" sz="1200" b="0" strike="noStrike" spc="-1">
                <a:solidFill>
                  <a:srgbClr val="000000"/>
                </a:solidFill>
                <a:latin typeface="Calibri"/>
                <a:ea typeface="+mn-ea"/>
              </a:rPr>
              <a:t>8</a:t>
            </a:fld>
            <a:endParaRPr lang="es-GT" sz="1200" b="0" strike="noStrike" spc="-1">
              <a:latin typeface="Times New Roman"/>
            </a:endParaRPr>
          </a:p>
        </p:txBody>
      </p:sp>
    </p:spTree>
    <p:extLst>
      <p:ext uri="{BB962C8B-B14F-4D97-AF65-F5344CB8AC3E}">
        <p14:creationId xmlns:p14="http://schemas.microsoft.com/office/powerpoint/2010/main" val="104262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noRot="1" noChangeAspect="1"/>
          </p:cNvSpPr>
          <p:nvPr>
            <p:ph type="sldImg"/>
          </p:nvPr>
        </p:nvSpPr>
        <p:spPr>
          <a:xfrm>
            <a:off x="381000" y="685800"/>
            <a:ext cx="6096000" cy="3429000"/>
          </a:xfrm>
          <a:prstGeom prst="rect">
            <a:avLst/>
          </a:prstGeom>
        </p:spPr>
      </p:sp>
      <p:sp>
        <p:nvSpPr>
          <p:cNvPr id="507" name="PlaceHolder 2"/>
          <p:cNvSpPr>
            <a:spLocks noGrp="1"/>
          </p:cNvSpPr>
          <p:nvPr>
            <p:ph type="body"/>
          </p:nvPr>
        </p:nvSpPr>
        <p:spPr>
          <a:xfrm>
            <a:off x="685800" y="4343400"/>
            <a:ext cx="5486040" cy="4114440"/>
          </a:xfrm>
          <a:prstGeom prst="rect">
            <a:avLst/>
          </a:prstGeom>
        </p:spPr>
        <p:txBody>
          <a:bodyPr>
            <a:noAutofit/>
          </a:bodyPr>
          <a:lstStyle/>
          <a:p>
            <a:pPr>
              <a:lnSpc>
                <a:spcPct val="90000"/>
              </a:lnSpc>
              <a:spcAft>
                <a:spcPts val="332"/>
              </a:spcAft>
            </a:pPr>
            <a:r>
              <a:rPr lang="es-GT" sz="2000" b="0" u="sng" strike="noStrike" spc="-1">
                <a:solidFill>
                  <a:srgbClr val="000000"/>
                </a:solidFill>
                <a:uFillTx/>
                <a:latin typeface="Arial"/>
                <a:hlinkClick r:id="rId3"/>
              </a:rPr>
              <a:t>Data Migration Assistant (DMA) </a:t>
            </a:r>
            <a:r>
              <a:rPr lang="es-GT" sz="2000" b="0" strike="noStrike" spc="-1">
                <a:solidFill>
                  <a:srgbClr val="000000"/>
                </a:solidFill>
                <a:latin typeface="Arial"/>
              </a:rPr>
              <a:t>detects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  Once the assessment is complete and issues have been mitigated, the DMA will automate the process of migrating your schema and data to the target instance.</a:t>
            </a:r>
            <a:endParaRPr lang="es-GT" sz="2000" b="0" strike="noStrike" spc="-1">
              <a:latin typeface="Arial"/>
            </a:endParaRPr>
          </a:p>
          <a:p>
            <a:pPr>
              <a:lnSpc>
                <a:spcPct val="90000"/>
              </a:lnSpc>
              <a:spcAft>
                <a:spcPts val="332"/>
              </a:spcAft>
            </a:pPr>
            <a:endParaRPr lang="es-GT" sz="2000" b="0" strike="noStrike" spc="-1">
              <a:latin typeface="Arial"/>
            </a:endParaRPr>
          </a:p>
          <a:p>
            <a:pPr>
              <a:lnSpc>
                <a:spcPct val="90000"/>
              </a:lnSpc>
              <a:spcAft>
                <a:spcPts val="332"/>
              </a:spcAft>
            </a:pPr>
            <a:r>
              <a:rPr lang="es-GT" sz="900" b="0" strike="noStrike" spc="-1">
                <a:solidFill>
                  <a:srgbClr val="000000"/>
                </a:solidFill>
                <a:latin typeface="Arial"/>
              </a:rPr>
              <a:t>Source for quote?</a:t>
            </a:r>
            <a:endParaRPr lang="es-GT" sz="900" b="0" strike="noStrike" spc="-1">
              <a:latin typeface="Arial"/>
            </a:endParaRPr>
          </a:p>
          <a:p>
            <a:pPr>
              <a:lnSpc>
                <a:spcPct val="100000"/>
              </a:lnSpc>
            </a:pPr>
            <a:endParaRPr lang="es-GT" sz="900" b="0" strike="noStrike" spc="-1">
              <a:latin typeface="Arial"/>
            </a:endParaRPr>
          </a:p>
        </p:txBody>
      </p:sp>
      <p:sp>
        <p:nvSpPr>
          <p:cNvPr id="508"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509"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510" name="TextShape 5"/>
          <p:cNvSpPr txBox="1"/>
          <p:nvPr/>
        </p:nvSpPr>
        <p:spPr>
          <a:xfrm>
            <a:off x="3884760" y="0"/>
            <a:ext cx="2971440" cy="456840"/>
          </a:xfrm>
          <a:prstGeom prst="rect">
            <a:avLst/>
          </a:prstGeom>
          <a:noFill/>
          <a:ln>
            <a:noFill/>
          </a:ln>
        </p:spPr>
        <p:txBody>
          <a:bodyPr>
            <a:noAutofit/>
          </a:bodyPr>
          <a:lstStyle/>
          <a:p>
            <a:pPr algn="r">
              <a:lnSpc>
                <a:spcPct val="100000"/>
              </a:lnSpc>
            </a:pPr>
            <a:fld id="{DB905F09-710C-44BF-AE58-F0FAFA3AE7A0}"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F4B62CD5-37A4-4DC2-8C8B-7748BBEE39E0}"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511"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E2824D7C-62A8-4565-BA3F-52D164025190}" type="slidenum">
              <a:rPr lang="es-GT" sz="1200" b="0" strike="noStrike" spc="-1">
                <a:solidFill>
                  <a:srgbClr val="000000"/>
                </a:solidFill>
                <a:latin typeface="Calibri"/>
                <a:ea typeface="+mn-ea"/>
              </a:rPr>
              <a:t>9</a:t>
            </a:fld>
            <a:endParaRPr lang="es-GT" sz="1200" b="0" strike="noStrike" spc="-1">
              <a:latin typeface="Times New Roman"/>
            </a:endParaRPr>
          </a:p>
        </p:txBody>
      </p:sp>
    </p:spTree>
    <p:extLst>
      <p:ext uri="{BB962C8B-B14F-4D97-AF65-F5344CB8AC3E}">
        <p14:creationId xmlns:p14="http://schemas.microsoft.com/office/powerpoint/2010/main" val="290489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PlaceHolder 1"/>
          <p:cNvSpPr>
            <a:spLocks noGrp="1" noRot="1" noChangeAspect="1"/>
          </p:cNvSpPr>
          <p:nvPr>
            <p:ph type="sldImg"/>
          </p:nvPr>
        </p:nvSpPr>
        <p:spPr>
          <a:xfrm>
            <a:off x="381000" y="685800"/>
            <a:ext cx="6096000" cy="3429000"/>
          </a:xfrm>
          <a:prstGeom prst="rect">
            <a:avLst/>
          </a:prstGeom>
        </p:spPr>
      </p:sp>
      <p:sp>
        <p:nvSpPr>
          <p:cNvPr id="513" name="PlaceHolder 2"/>
          <p:cNvSpPr>
            <a:spLocks noGrp="1"/>
          </p:cNvSpPr>
          <p:nvPr>
            <p:ph type="body"/>
          </p:nvPr>
        </p:nvSpPr>
        <p:spPr>
          <a:xfrm>
            <a:off x="685800" y="4343400"/>
            <a:ext cx="5486040" cy="4114440"/>
          </a:xfrm>
          <a:prstGeom prst="rect">
            <a:avLst/>
          </a:prstGeom>
        </p:spPr>
        <p:txBody>
          <a:bodyPr>
            <a:noAutofit/>
          </a:bodyPr>
          <a:lstStyle/>
          <a:p>
            <a:endParaRPr lang="es-GT" sz="2000" b="0" strike="noStrike" spc="-1">
              <a:latin typeface="Arial"/>
            </a:endParaRPr>
          </a:p>
        </p:txBody>
      </p:sp>
      <p:sp>
        <p:nvSpPr>
          <p:cNvPr id="514" name="TextShape 3"/>
          <p:cNvSpPr txBox="1"/>
          <p:nvPr/>
        </p:nvSpPr>
        <p:spPr>
          <a:xfrm>
            <a:off x="0" y="0"/>
            <a:ext cx="2971440" cy="456840"/>
          </a:xfrm>
          <a:prstGeom prst="rect">
            <a:avLst/>
          </a:prstGeom>
          <a:noFill/>
          <a:ln>
            <a:noFill/>
          </a:ln>
        </p:spPr>
        <p:txBody>
          <a:bodyPr>
            <a:noAutofit/>
          </a:bodyPr>
          <a:lstStyle/>
          <a:p>
            <a:endParaRPr lang="es-GT" sz="2400" b="0" strike="noStrike" spc="-1">
              <a:latin typeface="Times New Roman"/>
            </a:endParaRPr>
          </a:p>
        </p:txBody>
      </p:sp>
      <p:sp>
        <p:nvSpPr>
          <p:cNvPr id="515" name="TextShape 4"/>
          <p:cNvSpPr txBox="1"/>
          <p:nvPr/>
        </p:nvSpPr>
        <p:spPr>
          <a:xfrm>
            <a:off x="0" y="8685360"/>
            <a:ext cx="2971440" cy="456840"/>
          </a:xfrm>
          <a:prstGeom prst="rect">
            <a:avLst/>
          </a:prstGeom>
          <a:noFill/>
          <a:ln>
            <a:noFill/>
          </a:ln>
        </p:spPr>
        <p:txBody>
          <a:bodyPr anchor="b">
            <a:noAutofit/>
          </a:bodyPr>
          <a:lstStyle/>
          <a:p>
            <a:pPr>
              <a:lnSpc>
                <a:spcPct val="100000"/>
              </a:lnSpc>
            </a:pPr>
            <a:r>
              <a:rPr lang="es-GT"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s-GT" sz="400" b="0" strike="noStrike" spc="-1">
              <a:latin typeface="Times New Roman"/>
            </a:endParaRPr>
          </a:p>
        </p:txBody>
      </p:sp>
      <p:sp>
        <p:nvSpPr>
          <p:cNvPr id="516" name="TextShape 5"/>
          <p:cNvSpPr txBox="1"/>
          <p:nvPr/>
        </p:nvSpPr>
        <p:spPr>
          <a:xfrm>
            <a:off x="3884760" y="0"/>
            <a:ext cx="2971440" cy="456840"/>
          </a:xfrm>
          <a:prstGeom prst="rect">
            <a:avLst/>
          </a:prstGeom>
          <a:noFill/>
          <a:ln>
            <a:noFill/>
          </a:ln>
        </p:spPr>
        <p:txBody>
          <a:bodyPr>
            <a:noAutofit/>
          </a:bodyPr>
          <a:lstStyle/>
          <a:p>
            <a:pPr algn="r">
              <a:lnSpc>
                <a:spcPct val="100000"/>
              </a:lnSpc>
            </a:pPr>
            <a:fld id="{9ECB12D1-79BA-401E-A7B3-85A6E3247684}" type="datetime">
              <a:rPr lang="es-GT" sz="1200" b="0" strike="noStrike" spc="-1">
                <a:solidFill>
                  <a:srgbClr val="000000"/>
                </a:solidFill>
                <a:latin typeface="Calibri"/>
                <a:ea typeface="+mn-ea"/>
              </a:rPr>
              <a:t>25/06/2019</a:t>
            </a:fld>
            <a:r>
              <a:rPr lang="es-GT" sz="1200" b="0" strike="noStrike" spc="-1">
                <a:solidFill>
                  <a:srgbClr val="000000"/>
                </a:solidFill>
                <a:latin typeface="Calibri"/>
                <a:ea typeface="+mn-ea"/>
              </a:rPr>
              <a:t> </a:t>
            </a:r>
            <a:fld id="{DA34E465-E448-4E47-B7B8-1D5A49828320}" type="datetime12">
              <a:rPr lang="es-GT" sz="1200" b="0" strike="noStrike" spc="-1">
                <a:solidFill>
                  <a:srgbClr val="000000"/>
                </a:solidFill>
                <a:latin typeface="Calibri"/>
                <a:ea typeface="+mn-ea"/>
              </a:rPr>
              <a:t>6:43 p. m.</a:t>
            </a:fld>
            <a:endParaRPr lang="es-GT" sz="1200" b="0" strike="noStrike" spc="-1">
              <a:latin typeface="Times New Roman"/>
            </a:endParaRPr>
          </a:p>
        </p:txBody>
      </p:sp>
      <p:sp>
        <p:nvSpPr>
          <p:cNvPr id="517" name="TextShape 6"/>
          <p:cNvSpPr txBox="1"/>
          <p:nvPr/>
        </p:nvSpPr>
        <p:spPr>
          <a:xfrm>
            <a:off x="3884760" y="8685360"/>
            <a:ext cx="2971440" cy="456840"/>
          </a:xfrm>
          <a:prstGeom prst="rect">
            <a:avLst/>
          </a:prstGeom>
          <a:noFill/>
          <a:ln>
            <a:noFill/>
          </a:ln>
        </p:spPr>
        <p:txBody>
          <a:bodyPr anchor="b">
            <a:noAutofit/>
          </a:bodyPr>
          <a:lstStyle/>
          <a:p>
            <a:pPr algn="r">
              <a:lnSpc>
                <a:spcPct val="100000"/>
              </a:lnSpc>
            </a:pPr>
            <a:fld id="{AA1A1588-D465-44FC-A2D4-C742DF292257}" type="slidenum">
              <a:rPr lang="es-GT" sz="1200" b="0" strike="noStrike" spc="-1">
                <a:solidFill>
                  <a:srgbClr val="000000"/>
                </a:solidFill>
                <a:latin typeface="Calibri"/>
                <a:ea typeface="+mn-ea"/>
              </a:rPr>
              <a:t>10</a:t>
            </a:fld>
            <a:endParaRPr lang="es-GT" sz="1200" b="0" strike="noStrike" spc="-1">
              <a:latin typeface="Times New Roman"/>
            </a:endParaRPr>
          </a:p>
        </p:txBody>
      </p:sp>
    </p:spTree>
    <p:extLst>
      <p:ext uri="{BB962C8B-B14F-4D97-AF65-F5344CB8AC3E}">
        <p14:creationId xmlns:p14="http://schemas.microsoft.com/office/powerpoint/2010/main" val="941317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 xmlns:a16="http://schemas.microsoft.com/office/drawing/2014/main" id="{77B5575C-4715-D644-A469-D39C9A84C288}"/>
              </a:ext>
            </a:extLst>
          </p:cNvPr>
          <p:cNvSpPr/>
          <p:nvPr userDrawn="1"/>
        </p:nvSpPr>
        <p:spPr>
          <a:xfrm>
            <a:off x="5699297" y="-44624"/>
            <a:ext cx="3476450" cy="522777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Tree>
    <p:extLst>
      <p:ext uri="{BB962C8B-B14F-4D97-AF65-F5344CB8AC3E}">
        <p14:creationId xmlns:p14="http://schemas.microsoft.com/office/powerpoint/2010/main" val="1310930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2225208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Segoe UI"/>
            </a:endParaRPr>
          </a:p>
        </p:txBody>
      </p:sp>
      <p:sp>
        <p:nvSpPr>
          <p:cNvPr id="108" name="PlaceHolder 2"/>
          <p:cNvSpPr>
            <a:spLocks noGrp="1"/>
          </p:cNvSpPr>
          <p:nvPr>
            <p:ph type="body"/>
          </p:nvPr>
        </p:nvSpPr>
        <p:spPr>
          <a:xfrm>
            <a:off x="440280" y="3035880"/>
            <a:ext cx="4520880" cy="725040"/>
          </a:xfrm>
          <a:prstGeom prst="rect">
            <a:avLst/>
          </a:prstGeom>
        </p:spPr>
        <p:txBody>
          <a:bodyPr lIns="0" tIns="0" rIns="0" bIns="0">
            <a:normAutofit/>
          </a:bodyPr>
          <a:lstStyle/>
          <a:p>
            <a:endParaRPr lang="en-US" sz="2400" b="0" strike="noStrike" spc="-1">
              <a:solidFill>
                <a:srgbClr val="000000"/>
              </a:solidFill>
              <a:latin typeface="Segoe UI Semilight"/>
            </a:endParaRPr>
          </a:p>
        </p:txBody>
      </p:sp>
      <p:sp>
        <p:nvSpPr>
          <p:cNvPr id="109" name="PlaceHolder 3"/>
          <p:cNvSpPr>
            <a:spLocks noGrp="1"/>
          </p:cNvSpPr>
          <p:nvPr>
            <p:ph type="body"/>
          </p:nvPr>
        </p:nvSpPr>
        <p:spPr>
          <a:xfrm>
            <a:off x="440280" y="3830040"/>
            <a:ext cx="4520880" cy="725040"/>
          </a:xfrm>
          <a:prstGeom prst="rect">
            <a:avLst/>
          </a:prstGeom>
        </p:spPr>
        <p:txBody>
          <a:bodyPr lIns="0" tIns="0" rIns="0" bIns="0">
            <a:normAutofit/>
          </a:bodyPr>
          <a:lstStyle/>
          <a:p>
            <a:endParaRPr lang="en-US" sz="2400" b="0" strike="noStrike" spc="-1">
              <a:solidFill>
                <a:srgbClr val="000000"/>
              </a:solidFill>
              <a:latin typeface="Segoe UI Semilight"/>
            </a:endParaRPr>
          </a:p>
        </p:txBody>
      </p:sp>
    </p:spTree>
    <p:extLst>
      <p:ext uri="{BB962C8B-B14F-4D97-AF65-F5344CB8AC3E}">
        <p14:creationId xmlns:p14="http://schemas.microsoft.com/office/powerpoint/2010/main" val="1286166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972058EA-EF4A-0F4F-B236-2FB91756028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221049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 xmlns:a16="http://schemas.microsoft.com/office/drawing/2014/main" id="{76BBF407-647E-4A0E-932C-4B9EBA6AC96A}"/>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pic>
        <p:nvPicPr>
          <p:cNvPr id="8" name="MS logo white - EMF" descr="Microsoft logo white text version">
            <a:extLst>
              <a:ext uri="{FF2B5EF4-FFF2-40B4-BE49-F238E27FC236}">
                <a16:creationId xmlns=""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682187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pic>
        <p:nvPicPr>
          <p:cNvPr id="6" name="Picture 5">
            <a:extLst>
              <a:ext uri="{FF2B5EF4-FFF2-40B4-BE49-F238E27FC236}">
                <a16:creationId xmlns=""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
        <p:nvSpPr>
          <p:cNvPr id="7" name="Text Placeholder 30">
            <a:extLst>
              <a:ext uri="{FF2B5EF4-FFF2-40B4-BE49-F238E27FC236}">
                <a16:creationId xmlns=""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86564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03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46186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1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7700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4B655BA-10A4-4A57-89DB-CFFBE1CA1E33}"/>
              </a:ext>
            </a:extLst>
          </p:cNvPr>
          <p:cNvSpPr>
            <a:spLocks noGrp="1"/>
          </p:cNvSpPr>
          <p:nvPr>
            <p:ph type="title"/>
          </p:nvPr>
        </p:nvSpPr>
        <p:spPr>
          <a:xfrm>
            <a:off x="441197" y="342901"/>
            <a:ext cx="8263890" cy="369332"/>
          </a:xfrm>
        </p:spPr>
        <p:txBody>
          <a:bodyPr/>
          <a:lstStyle>
            <a:lvl1pPr>
              <a:defRPr sz="2400"/>
            </a:lvl1pPr>
          </a:lstStyle>
          <a:p>
            <a:r>
              <a:rPr lang="en-US"/>
              <a:t>Click to edit Master title style</a:t>
            </a:r>
            <a:endParaRPr lang="en-US" dirty="0"/>
          </a:p>
        </p:txBody>
      </p:sp>
      <p:sp>
        <p:nvSpPr>
          <p:cNvPr id="4" name="Text Placeholder 3"/>
          <p:cNvSpPr>
            <a:spLocks noGrp="1"/>
          </p:cNvSpPr>
          <p:nvPr>
            <p:ph type="body" sz="quarter" idx="10"/>
          </p:nvPr>
        </p:nvSpPr>
        <p:spPr>
          <a:xfrm>
            <a:off x="439793" y="1170483"/>
            <a:ext cx="3673603" cy="929342"/>
          </a:xfrm>
        </p:spPr>
        <p:txBody>
          <a:bodyPr wrap="square">
            <a:spAutoFit/>
          </a:bodyPr>
          <a:lstStyle>
            <a:lvl1pPr marL="0" indent="0">
              <a:lnSpc>
                <a:spcPct val="110000"/>
              </a:lnSpc>
              <a:spcBef>
                <a:spcPts val="1350"/>
              </a:spcBef>
              <a:buFont typeface="Arial" panose="020B0604020202020204" pitchFamily="34" charset="0"/>
              <a:buNone/>
              <a:defRPr sz="1350">
                <a:latin typeface="+mn-lt"/>
              </a:defRPr>
            </a:lvl1pPr>
            <a:lvl2pPr marL="171450" indent="0">
              <a:buFont typeface="Arial" panose="020B0604020202020204" pitchFamily="34" charset="0"/>
              <a:buNone/>
              <a:defRPr sz="1200"/>
            </a:lvl2pPr>
            <a:lvl3pPr marL="342900" indent="0">
              <a:buFont typeface="Arial" panose="020B0604020202020204" pitchFamily="34" charset="0"/>
              <a:buNone/>
              <a:defRPr sz="900"/>
            </a:lvl3pPr>
            <a:lvl4pPr marL="514350" indent="0">
              <a:buFont typeface="Arial" panose="020B0604020202020204" pitchFamily="34" charset="0"/>
              <a:buNone/>
              <a:defRPr sz="825"/>
            </a:lvl4pPr>
            <a:lvl5pPr marL="685800" indent="0">
              <a:buFont typeface="Arial" panose="020B0604020202020204" pitchFamily="34" charset="0"/>
              <a:buNone/>
              <a:defRPr sz="8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0575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754DF-CB0E-46F9-AA3C-00BC673EBDF3}"/>
              </a:ext>
            </a:extLst>
          </p:cNvPr>
          <p:cNvSpPr>
            <a:spLocks noGrp="1"/>
          </p:cNvSpPr>
          <p:nvPr>
            <p:ph type="title"/>
          </p:nvPr>
        </p:nvSpPr>
        <p:spPr>
          <a:xfrm>
            <a:off x="441197" y="342901"/>
            <a:ext cx="8263890" cy="369332"/>
          </a:xfrm>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1994620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14117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80750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620825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97690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86714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96651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9970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110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5342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006536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36807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 blue">
    <p:spTree>
      <p:nvGrpSpPr>
        <p:cNvPr id="1" name=""/>
        <p:cNvGrpSpPr/>
        <p:nvPr/>
      </p:nvGrpSpPr>
      <p:grpSpPr>
        <a:xfrm>
          <a:off x="0" y="0"/>
          <a:ext cx="0" cy="0"/>
          <a:chOff x="0" y="0"/>
          <a:chExt cx="0" cy="0"/>
        </a:xfrm>
      </p:grpSpPr>
      <p:sp>
        <p:nvSpPr>
          <p:cNvPr id="4" name="Text Box 3">
            <a:extLst>
              <a:ext uri="{FF2B5EF4-FFF2-40B4-BE49-F238E27FC236}">
                <a16:creationId xmlns="" xmlns:a16="http://schemas.microsoft.com/office/drawing/2014/main" id="{1688BD8D-D2E4-4DFC-B39C-D55D84362354}"/>
              </a:ext>
            </a:extLst>
          </p:cNvPr>
          <p:cNvSpPr txBox="1">
            <a:spLocks noChangeArrowheads="1"/>
          </p:cNvSpPr>
          <p:nvPr userDrawn="1"/>
        </p:nvSpPr>
        <p:spPr bwMode="blackWhite">
          <a:xfrm>
            <a:off x="321370" y="4738847"/>
            <a:ext cx="3361593" cy="8079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99218" eaLnBrk="0" hangingPunct="0"/>
            <a:r>
              <a:rPr lang="en-US" sz="525"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321512" y="2403647"/>
            <a:ext cx="1577241" cy="336207"/>
          </a:xfrm>
          <a:prstGeom prst="rect">
            <a:avLst/>
          </a:prstGeom>
        </p:spPr>
      </p:pic>
    </p:spTree>
    <p:extLst>
      <p:ext uri="{BB962C8B-B14F-4D97-AF65-F5344CB8AC3E}">
        <p14:creationId xmlns:p14="http://schemas.microsoft.com/office/powerpoint/2010/main" val="33116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 xmlns:a16="http://schemas.microsoft.com/office/drawing/2014/main" id="{56FAD87F-DBF5-4E2F-A61B-3CCEC5C7D0B9}"/>
              </a:ext>
            </a:extLst>
          </p:cNvPr>
          <p:cNvGrpSpPr/>
          <p:nvPr userDrawn="1"/>
        </p:nvGrpSpPr>
        <p:grpSpPr bwMode="ltGray">
          <a:xfrm>
            <a:off x="6533109" y="1328738"/>
            <a:ext cx="2610892" cy="3147061"/>
            <a:chOff x="8710812" y="1771650"/>
            <a:chExt cx="3481189" cy="4196081"/>
          </a:xfrm>
        </p:grpSpPr>
        <p:sp>
          <p:nvSpPr>
            <p:cNvPr id="32" name="Freeform 5">
              <a:extLst>
                <a:ext uri="{FF2B5EF4-FFF2-40B4-BE49-F238E27FC236}">
                  <a16:creationId xmlns=""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3" name="Freeform 6">
              <a:extLst>
                <a:ext uri="{FF2B5EF4-FFF2-40B4-BE49-F238E27FC236}">
                  <a16:creationId xmlns=""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4" name="Freeform 7">
              <a:extLst>
                <a:ext uri="{FF2B5EF4-FFF2-40B4-BE49-F238E27FC236}">
                  <a16:creationId xmlns=""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5" name="Freeform 8">
              <a:extLst>
                <a:ext uri="{FF2B5EF4-FFF2-40B4-BE49-F238E27FC236}">
                  <a16:creationId xmlns=""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6" name="Freeform 9">
              <a:extLst>
                <a:ext uri="{FF2B5EF4-FFF2-40B4-BE49-F238E27FC236}">
                  <a16:creationId xmlns=""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7" name="Freeform 10">
              <a:extLst>
                <a:ext uri="{FF2B5EF4-FFF2-40B4-BE49-F238E27FC236}">
                  <a16:creationId xmlns=""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8" name="Freeform 11">
              <a:extLst>
                <a:ext uri="{FF2B5EF4-FFF2-40B4-BE49-F238E27FC236}">
                  <a16:creationId xmlns=""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9" name="Freeform 12">
              <a:extLst>
                <a:ext uri="{FF2B5EF4-FFF2-40B4-BE49-F238E27FC236}">
                  <a16:creationId xmlns=""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0" name="Freeform 13">
              <a:extLst>
                <a:ext uri="{FF2B5EF4-FFF2-40B4-BE49-F238E27FC236}">
                  <a16:creationId xmlns=""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14">
              <a:extLst>
                <a:ext uri="{FF2B5EF4-FFF2-40B4-BE49-F238E27FC236}">
                  <a16:creationId xmlns=""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15">
              <a:extLst>
                <a:ext uri="{FF2B5EF4-FFF2-40B4-BE49-F238E27FC236}">
                  <a16:creationId xmlns=""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3" name="Freeform 16">
              <a:extLst>
                <a:ext uri="{FF2B5EF4-FFF2-40B4-BE49-F238E27FC236}">
                  <a16:creationId xmlns=""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4" name="Freeform 17">
              <a:extLst>
                <a:ext uri="{FF2B5EF4-FFF2-40B4-BE49-F238E27FC236}">
                  <a16:creationId xmlns=""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5" name="Freeform 18">
              <a:extLst>
                <a:ext uri="{FF2B5EF4-FFF2-40B4-BE49-F238E27FC236}">
                  <a16:creationId xmlns=""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7" name="Freeform: Shape 56">
              <a:extLst>
                <a:ext uri="{FF2B5EF4-FFF2-40B4-BE49-F238E27FC236}">
                  <a16:creationId xmlns=""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dirty="0"/>
            </a:p>
          </p:txBody>
        </p:sp>
        <p:sp>
          <p:nvSpPr>
            <p:cNvPr id="59" name="Freeform: Shape 58">
              <a:extLst>
                <a:ext uri="{FF2B5EF4-FFF2-40B4-BE49-F238E27FC236}">
                  <a16:creationId xmlns=""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48" name="Freeform 21">
              <a:extLst>
                <a:ext uri="{FF2B5EF4-FFF2-40B4-BE49-F238E27FC236}">
                  <a16:creationId xmlns=""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9" name="Freeform 22">
              <a:extLst>
                <a:ext uri="{FF2B5EF4-FFF2-40B4-BE49-F238E27FC236}">
                  <a16:creationId xmlns=""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0" name="Freeform 23">
              <a:extLst>
                <a:ext uri="{FF2B5EF4-FFF2-40B4-BE49-F238E27FC236}">
                  <a16:creationId xmlns=""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1" name="Freeform 24">
              <a:extLst>
                <a:ext uri="{FF2B5EF4-FFF2-40B4-BE49-F238E27FC236}">
                  <a16:creationId xmlns=""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2" name="Freeform 25">
              <a:extLst>
                <a:ext uri="{FF2B5EF4-FFF2-40B4-BE49-F238E27FC236}">
                  <a16:creationId xmlns=""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3" name="Freeform 26">
              <a:extLst>
                <a:ext uri="{FF2B5EF4-FFF2-40B4-BE49-F238E27FC236}">
                  <a16:creationId xmlns=""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54" name="Rectangle 53">
            <a:extLst>
              <a:ext uri="{FF2B5EF4-FFF2-40B4-BE49-F238E27FC236}">
                <a16:creationId xmlns=""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 xmlns:a16="http://schemas.microsoft.com/office/drawing/2014/main" id="{CF5E403F-D2DC-4030-8392-9E3E0A38A1D7}"/>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bwMode="white">
          <a:xfrm>
            <a:off x="880645" y="2387814"/>
            <a:ext cx="2034230" cy="1025431"/>
          </a:xfrm>
          <a:prstGeom prst="rect">
            <a:avLst/>
          </a:prstGeom>
          <a:effectLst/>
        </p:spPr>
      </p:pic>
    </p:spTree>
    <p:extLst>
      <p:ext uri="{BB962C8B-B14F-4D97-AF65-F5344CB8AC3E}">
        <p14:creationId xmlns:p14="http://schemas.microsoft.com/office/powerpoint/2010/main" val="3310478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9" name="Freeform: Shape 38">
                <a:extLst>
                  <a:ext uri="{FF2B5EF4-FFF2-40B4-BE49-F238E27FC236}">
                    <a16:creationId xmlns=""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0" name="Freeform: Shape 39">
                <a:extLst>
                  <a:ext uri="{FF2B5EF4-FFF2-40B4-BE49-F238E27FC236}">
                    <a16:creationId xmlns=""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Shape 40">
                <a:extLst>
                  <a:ext uri="{FF2B5EF4-FFF2-40B4-BE49-F238E27FC236}">
                    <a16:creationId xmlns=""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Shape 41">
                <a:extLst>
                  <a:ext uri="{FF2B5EF4-FFF2-40B4-BE49-F238E27FC236}">
                    <a16:creationId xmlns=""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3" name="Freeform: Shape 42">
                <a:extLst>
                  <a:ext uri="{FF2B5EF4-FFF2-40B4-BE49-F238E27FC236}">
                    <a16:creationId xmlns=""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4" name="Freeform: Shape 43">
                <a:extLst>
                  <a:ext uri="{FF2B5EF4-FFF2-40B4-BE49-F238E27FC236}">
                    <a16:creationId xmlns=""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5" name="Freeform: Shape 44">
                <a:extLst>
                  <a:ext uri="{FF2B5EF4-FFF2-40B4-BE49-F238E27FC236}">
                    <a16:creationId xmlns=""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6" name="Freeform: Shape 45">
                <a:extLst>
                  <a:ext uri="{FF2B5EF4-FFF2-40B4-BE49-F238E27FC236}">
                    <a16:creationId xmlns=""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7" name="Freeform: Shape 46">
                <a:extLst>
                  <a:ext uri="{FF2B5EF4-FFF2-40B4-BE49-F238E27FC236}">
                    <a16:creationId xmlns=""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8" name="Freeform: Shape 47">
                <a:extLst>
                  <a:ext uri="{FF2B5EF4-FFF2-40B4-BE49-F238E27FC236}">
                    <a16:creationId xmlns=""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9" name="Freeform: Shape 48">
                <a:extLst>
                  <a:ext uri="{FF2B5EF4-FFF2-40B4-BE49-F238E27FC236}">
                    <a16:creationId xmlns=""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0" name="Freeform: Shape 49">
                <a:extLst>
                  <a:ext uri="{FF2B5EF4-FFF2-40B4-BE49-F238E27FC236}">
                    <a16:creationId xmlns=""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1" name="Freeform: Shape 50">
                <a:extLst>
                  <a:ext uri="{FF2B5EF4-FFF2-40B4-BE49-F238E27FC236}">
                    <a16:creationId xmlns=""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2" name="Freeform: Shape 51">
                <a:extLst>
                  <a:ext uri="{FF2B5EF4-FFF2-40B4-BE49-F238E27FC236}">
                    <a16:creationId xmlns=""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3" name="Freeform: Shape 52">
                <a:extLst>
                  <a:ext uri="{FF2B5EF4-FFF2-40B4-BE49-F238E27FC236}">
                    <a16:creationId xmlns=""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54" name="Straight Connector 53">
                <a:extLst>
                  <a:ext uri="{FF2B5EF4-FFF2-40B4-BE49-F238E27FC236}">
                    <a16:creationId xmlns=""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7" name="Freeform: Shape 56">
                <a:extLst>
                  <a:ext uri="{FF2B5EF4-FFF2-40B4-BE49-F238E27FC236}">
                    <a16:creationId xmlns=""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7" name="Freeform: Shape 36">
                <a:extLst>
                  <a:ext uri="{FF2B5EF4-FFF2-40B4-BE49-F238E27FC236}">
                    <a16:creationId xmlns=""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8" name="Group 7">
              <a:extLst>
                <a:ext uri="{FF2B5EF4-FFF2-40B4-BE49-F238E27FC236}">
                  <a16:creationId xmlns=""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4" name="Freeform: Shape 33">
                <a:extLst>
                  <a:ext uri="{FF2B5EF4-FFF2-40B4-BE49-F238E27FC236}">
                    <a16:creationId xmlns=""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438515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040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054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617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559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3118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62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9627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 xmlns:a16="http://schemas.microsoft.com/office/drawing/2014/main" id="{200F7B6E-608C-4712-A939-BEBE059E295A}"/>
              </a:ext>
            </a:extLst>
          </p:cNvPr>
          <p:cNvGrpSpPr/>
          <p:nvPr userDrawn="1"/>
        </p:nvGrpSpPr>
        <p:grpSpPr bwMode="ltGray">
          <a:xfrm>
            <a:off x="4692088" y="-16379"/>
            <a:ext cx="4449065" cy="5167535"/>
            <a:chOff x="6256117" y="-21839"/>
            <a:chExt cx="5932086" cy="6890047"/>
          </a:xfrm>
        </p:grpSpPr>
        <p:grpSp>
          <p:nvGrpSpPr>
            <p:cNvPr id="56" name="Group 55">
              <a:extLst>
                <a:ext uri="{FF2B5EF4-FFF2-40B4-BE49-F238E27FC236}">
                  <a16:creationId xmlns=""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80" name="Freeform: Shape 79">
                <a:extLst>
                  <a:ext uri="{FF2B5EF4-FFF2-40B4-BE49-F238E27FC236}">
                    <a16:creationId xmlns=""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1" name="Straight Connector 80">
                <a:extLst>
                  <a:ext uri="{FF2B5EF4-FFF2-40B4-BE49-F238E27FC236}">
                    <a16:creationId xmlns=""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4" name="Freeform: Shape 63">
                <a:extLst>
                  <a:ext uri="{FF2B5EF4-FFF2-40B4-BE49-F238E27FC236}">
                    <a16:creationId xmlns=""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58" name="Group 57">
              <a:extLst>
                <a:ext uri="{FF2B5EF4-FFF2-40B4-BE49-F238E27FC236}">
                  <a16:creationId xmlns=""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5" name="Picture Placeholder 4">
            <a:extLst>
              <a:ext uri="{FF2B5EF4-FFF2-40B4-BE49-F238E27FC236}">
                <a16:creationId xmlns=""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312610926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 xmlns:a16="http://schemas.microsoft.com/office/drawing/2014/main" id="{C39AAC9F-C8B8-422E-93FC-08A064104000}"/>
              </a:ext>
            </a:extLst>
          </p:cNvPr>
          <p:cNvGrpSpPr/>
          <p:nvPr userDrawn="1"/>
        </p:nvGrpSpPr>
        <p:grpSpPr bwMode="ltGray">
          <a:xfrm>
            <a:off x="4692088" y="-16379"/>
            <a:ext cx="4449065" cy="5167535"/>
            <a:chOff x="6256117" y="-21839"/>
            <a:chExt cx="5932086" cy="6890047"/>
          </a:xfrm>
        </p:grpSpPr>
        <p:grpSp>
          <p:nvGrpSpPr>
            <p:cNvPr id="31" name="Group 30">
              <a:extLst>
                <a:ext uri="{FF2B5EF4-FFF2-40B4-BE49-F238E27FC236}">
                  <a16:creationId xmlns=""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0" name="Straight Connector 79">
                <a:extLst>
                  <a:ext uri="{FF2B5EF4-FFF2-40B4-BE49-F238E27FC236}">
                    <a16:creationId xmlns=""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2" name="Freeform: Shape 61">
                <a:extLst>
                  <a:ext uri="{FF2B5EF4-FFF2-40B4-BE49-F238E27FC236}">
                    <a16:creationId xmlns=""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3" name="Group 32">
              <a:extLst>
                <a:ext uri="{FF2B5EF4-FFF2-40B4-BE49-F238E27FC236}">
                  <a16:creationId xmlns=""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5" name="Freeform: Shape 34">
                <a:extLst>
                  <a:ext uri="{FF2B5EF4-FFF2-40B4-BE49-F238E27FC236}">
                    <a16:creationId xmlns=""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6" name="Freeform: Shape 35">
                <a:extLst>
                  <a:ext uri="{FF2B5EF4-FFF2-40B4-BE49-F238E27FC236}">
                    <a16:creationId xmlns=""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18062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6" name="Straight Connector 75">
                <a:extLst>
                  <a:ext uri="{FF2B5EF4-FFF2-40B4-BE49-F238E27FC236}">
                    <a16:creationId xmlns=""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5" name="Freeform: Shape 34">
                <a:extLst>
                  <a:ext uri="{FF2B5EF4-FFF2-40B4-BE49-F238E27FC236}">
                    <a16:creationId xmlns=""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6" name="Freeform: Shape 35">
                <a:extLst>
                  <a:ext uri="{FF2B5EF4-FFF2-40B4-BE49-F238E27FC236}">
                    <a16:creationId xmlns=""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0" name="Group 29">
              <a:extLst>
                <a:ext uri="{FF2B5EF4-FFF2-40B4-BE49-F238E27FC236}">
                  <a16:creationId xmlns=""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99549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05220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782526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8518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98318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2806399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394301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972058EA-EF4A-0F4F-B236-2FB91756028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192929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3.emf"/><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764D84B-1C84-8D43-9B05-EC9DFD78A1BF}"/>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 id="2147483711" r:id="rId15"/>
    <p:sldLayoutId id="2147483754" r:id="rId16"/>
    <p:sldLayoutId id="2147483756" r:id="rId17"/>
    <p:sldLayoutId id="2147483757"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 xmlns:a16="http://schemas.microsoft.com/office/drawing/2014/main" id="{9D5783B5-1069-4509-929A-C02C0B0887F7}"/>
              </a:ext>
            </a:extLst>
          </p:cNvPr>
          <p:cNvPicPr>
            <a:picLocks noChangeAspect="1"/>
          </p:cNvPicPr>
          <p:nvPr userDrawn="1"/>
        </p:nvPicPr>
        <p:blipFill>
          <a:blip r:embed="rId22"/>
          <a:stretch>
            <a:fillRect/>
          </a:stretch>
        </p:blipFill>
        <p:spPr>
          <a:xfrm rot="5400000">
            <a:off x="6966741" y="2206983"/>
            <a:ext cx="5143500" cy="729534"/>
          </a:xfrm>
          <a:prstGeom prst="rect">
            <a:avLst/>
          </a:prstGeom>
        </p:spPr>
      </p:pic>
      <p:grpSp>
        <p:nvGrpSpPr>
          <p:cNvPr id="47" name="GRID" hidden="1">
            <a:extLst>
              <a:ext uri="{FF2B5EF4-FFF2-40B4-BE49-F238E27FC236}">
                <a16:creationId xmlns=""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66432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076934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5" r:id="rId19"/>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www.microsoft.com/en-us/download/details.aspx?id=53595" TargetMode="External"/><Relationship Id="rId2" Type="http://schemas.openxmlformats.org/officeDocument/2006/relationships/hyperlink" Target="https://www.microsoft.com/en-us/download/details.aspx?id=7826" TargetMode="External"/><Relationship Id="rId1" Type="http://schemas.openxmlformats.org/officeDocument/2006/relationships/slideLayout" Target="../slideLayouts/slideLayout7.xml"/><Relationship Id="rId4" Type="http://schemas.openxmlformats.org/officeDocument/2006/relationships/hyperlink" Target="https://www.microsoft.com/en-us/download/details.aspx?id=5409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datamigration.microsoft.com/scenario/sql-to-sqlserver"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extShape 1"/>
          <p:cNvSpPr txBox="1"/>
          <p:nvPr/>
        </p:nvSpPr>
        <p:spPr>
          <a:xfrm>
            <a:off x="316440" y="1405440"/>
            <a:ext cx="5891400" cy="1514160"/>
          </a:xfrm>
          <a:prstGeom prst="rect">
            <a:avLst/>
          </a:prstGeom>
          <a:noFill/>
          <a:ln>
            <a:noFill/>
          </a:ln>
        </p:spPr>
        <p:txBody>
          <a:bodyPr lIns="90000" tIns="45000" rIns="90000" bIns="45000">
            <a:noAutofit/>
          </a:bodyPr>
          <a:lstStyle/>
          <a:p>
            <a:pPr>
              <a:lnSpc>
                <a:spcPct val="100000"/>
              </a:lnSpc>
            </a:pPr>
            <a:r>
              <a:rPr lang="en-US" sz="4800" b="0" strike="noStrike" spc="-1" dirty="0">
                <a:solidFill>
                  <a:srgbClr val="000000"/>
                </a:solidFill>
                <a:latin typeface="Segoe UI"/>
                <a:ea typeface="Segoe UI Light"/>
              </a:rPr>
              <a:t>Modernizing SQL Server the Right Way</a:t>
            </a:r>
            <a:endParaRPr lang="en-US" sz="4800" b="0" strike="noStrike" spc="-1" dirty="0">
              <a:solidFill>
                <a:srgbClr val="000000"/>
              </a:solidFill>
              <a:latin typeface="Segoe UI"/>
            </a:endParaRPr>
          </a:p>
        </p:txBody>
      </p:sp>
      <p:sp>
        <p:nvSpPr>
          <p:cNvPr id="331" name="TextShape 2"/>
          <p:cNvSpPr txBox="1"/>
          <p:nvPr/>
        </p:nvSpPr>
        <p:spPr>
          <a:xfrm>
            <a:off x="316080" y="4265640"/>
            <a:ext cx="5892480" cy="390240"/>
          </a:xfrm>
          <a:prstGeom prst="rect">
            <a:avLst/>
          </a:prstGeom>
          <a:noFill/>
          <a:ln>
            <a:noFill/>
          </a:ln>
        </p:spPr>
        <p:txBody>
          <a:bodyPr lIns="90000" tIns="45000" rIns="90000" bIns="45000" anchor="b">
            <a:noAutofit/>
          </a:bodyPr>
          <a:lstStyle/>
          <a:p>
            <a:pPr>
              <a:lnSpc>
                <a:spcPct val="100000"/>
              </a:lnSpc>
              <a:spcBef>
                <a:spcPts val="400"/>
              </a:spcBef>
            </a:pPr>
            <a:r>
              <a:rPr lang="en-US" sz="2000" b="0" strike="noStrike" spc="-1">
                <a:solidFill>
                  <a:srgbClr val="505050"/>
                </a:solidFill>
                <a:latin typeface="Segoe UI"/>
                <a:ea typeface="Segoe UI"/>
              </a:rPr>
              <a:t>Allan Fong, DBA Manager, BAC Credomatic </a:t>
            </a:r>
            <a:endParaRPr lang="en-US" sz="2000" b="0" strike="noStrike" spc="-1">
              <a:solidFill>
                <a:srgbClr val="000000"/>
              </a:solidFill>
              <a:latin typeface="Segoe UI Semilight"/>
            </a:endParaRPr>
          </a:p>
        </p:txBody>
      </p:sp>
      <p:sp>
        <p:nvSpPr>
          <p:cNvPr id="332" name="TextShape 3"/>
          <p:cNvSpPr txBox="1"/>
          <p:nvPr/>
        </p:nvSpPr>
        <p:spPr>
          <a:xfrm>
            <a:off x="317160" y="2919600"/>
            <a:ext cx="5891400" cy="1514160"/>
          </a:xfrm>
          <a:prstGeom prst="rect">
            <a:avLst/>
          </a:prstGeom>
          <a:noFill/>
          <a:ln>
            <a:noFill/>
          </a:ln>
        </p:spPr>
        <p:txBody>
          <a:bodyPr lIns="90000" tIns="45000" rIns="90000" bIns="45000">
            <a:noAutofit/>
          </a:bodyPr>
          <a:lstStyle/>
          <a:p>
            <a:pPr>
              <a:lnSpc>
                <a:spcPct val="100000"/>
              </a:lnSpc>
            </a:pPr>
            <a:r>
              <a:rPr lang="en-US" sz="3600" b="0" strike="noStrike" spc="-1" dirty="0" smtClean="0">
                <a:solidFill>
                  <a:srgbClr val="000000"/>
                </a:solidFill>
                <a:latin typeface="Segoe UI"/>
                <a:ea typeface="Segoe UI Light"/>
              </a:rPr>
              <a:t>Strategies, Guides and Tools </a:t>
            </a:r>
            <a:endParaRPr lang="en-US" sz="3600" b="0" strike="noStrike" spc="-1" dirty="0">
              <a:solidFill>
                <a:srgbClr val="000000"/>
              </a:solidFill>
              <a:latin typeface="Segoe UI"/>
            </a:endParaRPr>
          </a:p>
        </p:txBody>
      </p:sp>
      <p:sp>
        <p:nvSpPr>
          <p:cNvPr id="11" name="Título 10"/>
          <p:cNvSpPr>
            <a:spLocks noGrp="1"/>
          </p:cNvSpPr>
          <p:nvPr>
            <p:ph type="title"/>
          </p:nvPr>
        </p:nvSpPr>
        <p:spPr/>
        <p:txBody>
          <a:bodyPr/>
          <a:lstStyle/>
          <a:p>
            <a:endParaRPr lang="en-US" dirty="0"/>
          </a:p>
        </p:txBody>
      </p:sp>
      <p:sp>
        <p:nvSpPr>
          <p:cNvPr id="12" name="Marcador de texto 11"/>
          <p:cNvSpPr>
            <a:spLocks noGrp="1"/>
          </p:cNvSpPr>
          <p:nvPr>
            <p:ph type="body" sz="quarter" idx="12"/>
          </p:nvPr>
        </p:nvSpPr>
        <p:spPr/>
        <p:txBody>
          <a:bodyPr/>
          <a:lstStyle/>
          <a:p>
            <a:endParaRPr lang="en-US" dirty="0"/>
          </a:p>
        </p:txBody>
      </p:sp>
      <p:sp>
        <p:nvSpPr>
          <p:cNvPr id="13" name="Marcador de texto 12"/>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109189769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Shape 1"/>
          <p:cNvSpPr txBox="1"/>
          <p:nvPr/>
        </p:nvSpPr>
        <p:spPr>
          <a:xfrm>
            <a:off x="440280" y="3035880"/>
            <a:ext cx="4520880" cy="1520640"/>
          </a:xfrm>
          <a:prstGeom prst="rect">
            <a:avLst/>
          </a:prstGeom>
          <a:noFill/>
          <a:ln>
            <a:noFill/>
          </a:ln>
        </p:spPr>
        <p:txBody>
          <a:bodyPr lIns="90000" tIns="45000" rIns="90000" bIns="45000">
            <a:noAutofit/>
          </a:bodyPr>
          <a:lstStyle/>
          <a:p>
            <a:pPr>
              <a:lnSpc>
                <a:spcPct val="90000"/>
              </a:lnSpc>
            </a:pPr>
            <a:r>
              <a:rPr lang="en-US" sz="4800" b="0" strike="noStrike" spc="-1">
                <a:solidFill>
                  <a:srgbClr val="000000"/>
                </a:solidFill>
                <a:latin typeface="Segoe UI"/>
                <a:ea typeface="Segoe UI Semibold"/>
              </a:rPr>
              <a:t>Test &amp; </a:t>
            </a:r>
            <a:endParaRPr lang="en-US" sz="4800" b="0" strike="noStrike" spc="-1">
              <a:solidFill>
                <a:srgbClr val="000000"/>
              </a:solidFill>
              <a:latin typeface="Segoe UI Semilight"/>
            </a:endParaRPr>
          </a:p>
          <a:p>
            <a:pPr>
              <a:lnSpc>
                <a:spcPct val="90000"/>
              </a:lnSpc>
            </a:pPr>
            <a:r>
              <a:rPr lang="en-US" sz="4800" b="0" strike="noStrike" spc="-1">
                <a:solidFill>
                  <a:srgbClr val="000000"/>
                </a:solidFill>
                <a:latin typeface="Segoe UI"/>
                <a:ea typeface="Segoe UI Semibold"/>
              </a:rPr>
              <a:t>Optimize</a:t>
            </a:r>
            <a:endParaRPr lang="en-US" sz="4800" b="0" strike="noStrike" spc="-1">
              <a:solidFill>
                <a:srgbClr val="000000"/>
              </a:solidFill>
              <a:latin typeface="Segoe UI Semilight"/>
            </a:endParaRPr>
          </a:p>
        </p:txBody>
      </p:sp>
      <p:pic>
        <p:nvPicPr>
          <p:cNvPr id="409" name="Picture 2"/>
          <p:cNvPicPr/>
          <p:nvPr/>
        </p:nvPicPr>
        <p:blipFill>
          <a:blip r:embed="rId3"/>
          <a:stretch/>
        </p:blipFill>
        <p:spPr>
          <a:xfrm>
            <a:off x="3310200" y="2825640"/>
            <a:ext cx="5403600" cy="1730160"/>
          </a:xfrm>
          <a:prstGeom prst="rect">
            <a:avLst/>
          </a:prstGeom>
          <a:ln>
            <a:noFill/>
          </a:ln>
        </p:spPr>
      </p:pic>
    </p:spTree>
    <p:extLst>
      <p:ext uri="{BB962C8B-B14F-4D97-AF65-F5344CB8AC3E}">
        <p14:creationId xmlns:p14="http://schemas.microsoft.com/office/powerpoint/2010/main" val="218455364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312840" y="437760"/>
            <a:ext cx="8430840" cy="613800"/>
          </a:xfrm>
          <a:prstGeom prst="rect">
            <a:avLst/>
          </a:prstGeom>
          <a:noFill/>
          <a:ln>
            <a:noFill/>
          </a:ln>
        </p:spPr>
        <p:txBody>
          <a:bodyPr lIns="90000" tIns="45000" rIns="90000" bIns="45000">
            <a:noAutofit/>
          </a:bodyPr>
          <a:lstStyle/>
          <a:p>
            <a:pPr>
              <a:lnSpc>
                <a:spcPts val="3501"/>
              </a:lnSpc>
            </a:pPr>
            <a:r>
              <a:rPr lang="en-US" sz="4000" b="0" strike="noStrike" spc="-1">
                <a:solidFill>
                  <a:srgbClr val="000000"/>
                </a:solidFill>
                <a:latin typeface="Segoe UI"/>
                <a:ea typeface="Segoe UI Light"/>
              </a:rPr>
              <a:t>Test &amp; Optimize with DEA</a:t>
            </a:r>
            <a:endParaRPr lang="en-US" sz="4000" b="0" strike="noStrike" spc="-1">
              <a:solidFill>
                <a:srgbClr val="000000"/>
              </a:solidFill>
              <a:latin typeface="Segoe UI"/>
            </a:endParaRPr>
          </a:p>
        </p:txBody>
      </p:sp>
      <p:grpSp>
        <p:nvGrpSpPr>
          <p:cNvPr id="411" name="Group 2"/>
          <p:cNvGrpSpPr/>
          <p:nvPr/>
        </p:nvGrpSpPr>
        <p:grpSpPr>
          <a:xfrm>
            <a:off x="2815560" y="838440"/>
            <a:ext cx="3825360" cy="4231440"/>
            <a:chOff x="2815560" y="838440"/>
            <a:chExt cx="3825360" cy="4231440"/>
          </a:xfrm>
        </p:grpSpPr>
        <p:sp>
          <p:nvSpPr>
            <p:cNvPr id="412" name="CustomShape 3"/>
            <p:cNvSpPr/>
            <p:nvPr/>
          </p:nvSpPr>
          <p:spPr>
            <a:xfrm>
              <a:off x="3888000" y="2249280"/>
              <a:ext cx="1662480" cy="1393920"/>
            </a:xfrm>
            <a:prstGeom prst="ellipse">
              <a:avLst/>
            </a:prstGeom>
            <a:solidFill>
              <a:schemeClr val="bg2"/>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6480" tIns="6480" rIns="6480" bIns="6480" anchor="ctr">
              <a:noAutofit/>
            </a:bodyPr>
            <a:lstStyle/>
            <a:p>
              <a:pPr algn="ctr">
                <a:lnSpc>
                  <a:spcPct val="90000"/>
                </a:lnSpc>
                <a:spcAft>
                  <a:spcPts val="349"/>
                </a:spcAft>
              </a:pPr>
              <a:r>
                <a:rPr lang="es-GT" sz="1000" b="0" strike="noStrike" spc="-1">
                  <a:solidFill>
                    <a:srgbClr val="000000"/>
                  </a:solidFill>
                  <a:latin typeface="Segoe UI"/>
                </a:rPr>
                <a:t>Database Experimentation Assistant</a:t>
              </a:r>
              <a:endParaRPr lang="es-GT" sz="1000" b="0" strike="noStrike" spc="-1">
                <a:latin typeface="Arial"/>
              </a:endParaRPr>
            </a:p>
            <a:p>
              <a:pPr algn="ctr">
                <a:lnSpc>
                  <a:spcPct val="90000"/>
                </a:lnSpc>
                <a:spcAft>
                  <a:spcPts val="349"/>
                </a:spcAft>
              </a:pPr>
              <a:endParaRPr lang="es-GT" sz="1000" b="0" strike="noStrike" spc="-1">
                <a:latin typeface="Arial"/>
              </a:endParaRPr>
            </a:p>
            <a:p>
              <a:pPr algn="ctr">
                <a:lnSpc>
                  <a:spcPct val="90000"/>
                </a:lnSpc>
                <a:spcAft>
                  <a:spcPts val="349"/>
                </a:spcAft>
              </a:pPr>
              <a:endParaRPr lang="es-GT" sz="1000" b="0" strike="noStrike" spc="-1">
                <a:latin typeface="Arial"/>
              </a:endParaRPr>
            </a:p>
          </p:txBody>
        </p:sp>
        <p:sp>
          <p:nvSpPr>
            <p:cNvPr id="413" name="CustomShape 4"/>
            <p:cNvSpPr/>
            <p:nvPr/>
          </p:nvSpPr>
          <p:spPr>
            <a:xfrm rot="16200000">
              <a:off x="4599000" y="2112840"/>
              <a:ext cx="240480" cy="32400"/>
            </a:xfrm>
            <a:custGeom>
              <a:avLst/>
              <a:gdLst/>
              <a:ahLst/>
              <a:cxnLst/>
              <a:rect l="l" t="t" r="r" b="b"/>
              <a:pathLst>
                <a:path w="240918">
                  <a:moveTo>
                    <a:pt x="0" y="16372"/>
                  </a:moveTo>
                  <a:lnTo>
                    <a:pt x="240918" y="16372"/>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414" name="CustomShape 5"/>
            <p:cNvSpPr/>
            <p:nvPr/>
          </p:nvSpPr>
          <p:spPr>
            <a:xfrm>
              <a:off x="4134240" y="838440"/>
              <a:ext cx="1169640" cy="116964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6480" tIns="6480" rIns="6480" bIns="6480" anchor="ctr">
              <a:noAutofit/>
            </a:bodyPr>
            <a:lstStyle/>
            <a:p>
              <a:pPr algn="ctr">
                <a:lnSpc>
                  <a:spcPct val="90000"/>
                </a:lnSpc>
                <a:spcAft>
                  <a:spcPts val="349"/>
                </a:spcAft>
              </a:pPr>
              <a:r>
                <a:rPr lang="es-GT" sz="1000" b="0" strike="noStrike" spc="-1">
                  <a:solidFill>
                    <a:srgbClr val="AFAFAF"/>
                  </a:solidFill>
                  <a:latin typeface="Segoe UI"/>
                </a:rPr>
                <a:t>A/B testing</a:t>
              </a:r>
              <a:endParaRPr lang="es-GT" sz="1000" b="0" strike="noStrike" spc="-1">
                <a:latin typeface="Arial"/>
              </a:endParaRPr>
            </a:p>
          </p:txBody>
        </p:sp>
        <p:sp>
          <p:nvSpPr>
            <p:cNvPr id="415" name="CustomShape 6"/>
            <p:cNvSpPr/>
            <p:nvPr/>
          </p:nvSpPr>
          <p:spPr>
            <a:xfrm rot="19800000">
              <a:off x="5392800" y="2492640"/>
              <a:ext cx="167760" cy="32400"/>
            </a:xfrm>
            <a:custGeom>
              <a:avLst/>
              <a:gdLst/>
              <a:ahLst/>
              <a:cxnLst/>
              <a:rect l="l" t="t" r="r" b="b"/>
              <a:pathLst>
                <a:path w="168019">
                  <a:moveTo>
                    <a:pt x="0" y="16372"/>
                  </a:moveTo>
                  <a:lnTo>
                    <a:pt x="168019" y="16372"/>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416" name="CustomShape 7"/>
            <p:cNvSpPr/>
            <p:nvPr/>
          </p:nvSpPr>
          <p:spPr>
            <a:xfrm>
              <a:off x="5471280" y="1589400"/>
              <a:ext cx="1169640" cy="116964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6480" tIns="6480" rIns="6480" bIns="6480" anchor="ctr">
              <a:noAutofit/>
            </a:bodyPr>
            <a:lstStyle/>
            <a:p>
              <a:pPr algn="ctr">
                <a:lnSpc>
                  <a:spcPct val="90000"/>
                </a:lnSpc>
                <a:spcAft>
                  <a:spcPts val="349"/>
                </a:spcAft>
              </a:pPr>
              <a:r>
                <a:rPr lang="es-GT" sz="1000" b="0" strike="noStrike" spc="-1">
                  <a:solidFill>
                    <a:srgbClr val="AFAFAF"/>
                  </a:solidFill>
                  <a:latin typeface="Segoe UI"/>
                </a:rPr>
                <a:t>Compatibility execution errors</a:t>
              </a:r>
              <a:endParaRPr lang="es-GT" sz="1000" b="0" strike="noStrike" spc="-1">
                <a:latin typeface="Arial"/>
              </a:endParaRPr>
            </a:p>
          </p:txBody>
        </p:sp>
        <p:sp>
          <p:nvSpPr>
            <p:cNvPr id="417" name="CustomShape 8"/>
            <p:cNvSpPr/>
            <p:nvPr/>
          </p:nvSpPr>
          <p:spPr>
            <a:xfrm rot="1800000">
              <a:off x="5394240" y="3361680"/>
              <a:ext cx="146880" cy="32400"/>
            </a:xfrm>
            <a:custGeom>
              <a:avLst/>
              <a:gdLst/>
              <a:ahLst/>
              <a:cxnLst/>
              <a:rect l="l" t="t" r="r" b="b"/>
              <a:pathLst>
                <a:path w="147306">
                  <a:moveTo>
                    <a:pt x="0" y="16372"/>
                  </a:moveTo>
                  <a:lnTo>
                    <a:pt x="147306" y="16372"/>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418" name="CustomShape 9"/>
            <p:cNvSpPr/>
            <p:nvPr/>
          </p:nvSpPr>
          <p:spPr>
            <a:xfrm>
              <a:off x="5453280" y="3123000"/>
              <a:ext cx="1169640" cy="116964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6480" tIns="6480" rIns="6480" bIns="6480" anchor="ctr">
              <a:noAutofit/>
            </a:bodyPr>
            <a:lstStyle/>
            <a:p>
              <a:pPr algn="ctr">
                <a:lnSpc>
                  <a:spcPct val="90000"/>
                </a:lnSpc>
                <a:spcAft>
                  <a:spcPts val="349"/>
                </a:spcAft>
              </a:pPr>
              <a:r>
                <a:rPr lang="es-GT" sz="1000" b="0" strike="noStrike" spc="-1">
                  <a:solidFill>
                    <a:srgbClr val="AFAFAF"/>
                  </a:solidFill>
                  <a:latin typeface="Segoe UI"/>
                </a:rPr>
                <a:t>Degraded queries</a:t>
              </a:r>
              <a:endParaRPr lang="es-GT" sz="1000" b="0" strike="noStrike" spc="-1">
                <a:latin typeface="Arial"/>
              </a:endParaRPr>
            </a:p>
          </p:txBody>
        </p:sp>
        <p:sp>
          <p:nvSpPr>
            <p:cNvPr id="419" name="CustomShape 10"/>
            <p:cNvSpPr/>
            <p:nvPr/>
          </p:nvSpPr>
          <p:spPr>
            <a:xfrm rot="5400000">
              <a:off x="4591080" y="3755520"/>
              <a:ext cx="256680" cy="32400"/>
            </a:xfrm>
            <a:custGeom>
              <a:avLst/>
              <a:gdLst/>
              <a:ahLst/>
              <a:cxnLst/>
              <a:rect l="l" t="t" r="r" b="b"/>
              <a:pathLst>
                <a:path w="256889">
                  <a:moveTo>
                    <a:pt x="0" y="16372"/>
                  </a:moveTo>
                  <a:lnTo>
                    <a:pt x="256889" y="16372"/>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420" name="CustomShape 11"/>
            <p:cNvSpPr/>
            <p:nvPr/>
          </p:nvSpPr>
          <p:spPr>
            <a:xfrm>
              <a:off x="4134240" y="3900240"/>
              <a:ext cx="1169640" cy="116964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6480" tIns="6480" rIns="6480" bIns="6480" anchor="ctr">
              <a:noAutofit/>
            </a:bodyPr>
            <a:lstStyle/>
            <a:p>
              <a:pPr algn="ctr">
                <a:lnSpc>
                  <a:spcPct val="90000"/>
                </a:lnSpc>
                <a:spcAft>
                  <a:spcPts val="349"/>
                </a:spcAft>
              </a:pPr>
              <a:r>
                <a:rPr lang="es-GT" sz="1000" b="0" strike="noStrike" spc="-1">
                  <a:solidFill>
                    <a:srgbClr val="AFAFAF"/>
                  </a:solidFill>
                  <a:latin typeface="Segoe UI"/>
                </a:rPr>
                <a:t>Workload comparison</a:t>
              </a:r>
              <a:endParaRPr lang="es-GT" sz="1000" b="0" strike="noStrike" spc="-1">
                <a:latin typeface="Arial"/>
              </a:endParaRPr>
            </a:p>
          </p:txBody>
        </p:sp>
        <p:sp>
          <p:nvSpPr>
            <p:cNvPr id="421" name="CustomShape 12"/>
            <p:cNvSpPr/>
            <p:nvPr/>
          </p:nvSpPr>
          <p:spPr>
            <a:xfrm rot="9000000">
              <a:off x="3897360" y="3362400"/>
              <a:ext cx="146880" cy="32400"/>
            </a:xfrm>
            <a:custGeom>
              <a:avLst/>
              <a:gdLst/>
              <a:ahLst/>
              <a:cxnLst/>
              <a:rect l="l" t="t" r="r" b="b"/>
              <a:pathLst>
                <a:path w="147306">
                  <a:moveTo>
                    <a:pt x="0" y="16372"/>
                  </a:moveTo>
                  <a:lnTo>
                    <a:pt x="147306" y="16372"/>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422" name="CustomShape 13"/>
            <p:cNvSpPr/>
            <p:nvPr/>
          </p:nvSpPr>
          <p:spPr>
            <a:xfrm>
              <a:off x="2815560" y="3123000"/>
              <a:ext cx="1169640" cy="116964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6480" tIns="6480" rIns="6480" bIns="6480" anchor="ctr">
              <a:noAutofit/>
            </a:bodyPr>
            <a:lstStyle/>
            <a:p>
              <a:pPr algn="ctr">
                <a:lnSpc>
                  <a:spcPct val="90000"/>
                </a:lnSpc>
                <a:spcAft>
                  <a:spcPts val="349"/>
                </a:spcAft>
              </a:pPr>
              <a:r>
                <a:rPr lang="es-GT" sz="1000" b="0" strike="noStrike" spc="-1">
                  <a:solidFill>
                    <a:srgbClr val="AFAFAF"/>
                  </a:solidFill>
                  <a:latin typeface="Segoe UI"/>
                </a:rPr>
                <a:t>Hardware comparison</a:t>
              </a:r>
              <a:endParaRPr lang="es-GT" sz="1000" b="0" strike="noStrike" spc="-1">
                <a:latin typeface="Arial"/>
              </a:endParaRPr>
            </a:p>
          </p:txBody>
        </p:sp>
        <p:sp>
          <p:nvSpPr>
            <p:cNvPr id="423" name="CustomShape 14"/>
            <p:cNvSpPr/>
            <p:nvPr/>
          </p:nvSpPr>
          <p:spPr>
            <a:xfrm rot="12600000">
              <a:off x="3897000" y="2498040"/>
              <a:ext cx="146880" cy="32400"/>
            </a:xfrm>
            <a:custGeom>
              <a:avLst/>
              <a:gdLst/>
              <a:ahLst/>
              <a:cxnLst/>
              <a:rect l="l" t="t" r="r" b="b"/>
              <a:pathLst>
                <a:path w="147306">
                  <a:moveTo>
                    <a:pt x="0" y="16372"/>
                  </a:moveTo>
                  <a:lnTo>
                    <a:pt x="147306" y="16372"/>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424" name="CustomShape 15"/>
            <p:cNvSpPr/>
            <p:nvPr/>
          </p:nvSpPr>
          <p:spPr>
            <a:xfrm>
              <a:off x="2815560" y="1599840"/>
              <a:ext cx="1169640" cy="116964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6480" tIns="6480" rIns="6480" bIns="6480" anchor="ctr">
              <a:noAutofit/>
            </a:bodyPr>
            <a:lstStyle/>
            <a:p>
              <a:pPr algn="ctr">
                <a:lnSpc>
                  <a:spcPct val="90000"/>
                </a:lnSpc>
                <a:spcAft>
                  <a:spcPts val="349"/>
                </a:spcAft>
              </a:pPr>
              <a:r>
                <a:rPr lang="es-GT" sz="1000" b="0" strike="noStrike" spc="-1">
                  <a:solidFill>
                    <a:srgbClr val="AFAFAF"/>
                  </a:solidFill>
                  <a:latin typeface="Segoe UI"/>
                </a:rPr>
                <a:t>Configuration setting comparison</a:t>
              </a:r>
              <a:endParaRPr lang="es-GT" sz="1000" b="0" strike="noStrike" spc="-1">
                <a:latin typeface="Arial"/>
              </a:endParaRPr>
            </a:p>
          </p:txBody>
        </p:sp>
      </p:grpSp>
      <p:grpSp>
        <p:nvGrpSpPr>
          <p:cNvPr id="425" name="Group 16"/>
          <p:cNvGrpSpPr/>
          <p:nvPr/>
        </p:nvGrpSpPr>
        <p:grpSpPr>
          <a:xfrm>
            <a:off x="0" y="0"/>
            <a:ext cx="36000" cy="36000"/>
            <a:chOff x="0" y="0"/>
            <a:chExt cx="36000" cy="36000"/>
          </a:xfrm>
        </p:grpSpPr>
      </p:grpSp>
      <p:pic>
        <p:nvPicPr>
          <p:cNvPr id="426" name="Picture 6"/>
          <p:cNvPicPr/>
          <p:nvPr/>
        </p:nvPicPr>
        <p:blipFill>
          <a:blip r:embed="rId3"/>
          <a:stretch/>
        </p:blipFill>
        <p:spPr>
          <a:xfrm>
            <a:off x="4494240" y="2946240"/>
            <a:ext cx="450000" cy="612720"/>
          </a:xfrm>
          <a:prstGeom prst="rect">
            <a:avLst/>
          </a:prstGeom>
          <a:ln>
            <a:noFill/>
          </a:ln>
        </p:spPr>
      </p:pic>
      <p:sp>
        <p:nvSpPr>
          <p:cNvPr id="427" name="CustomShape 17"/>
          <p:cNvSpPr/>
          <p:nvPr/>
        </p:nvSpPr>
        <p:spPr>
          <a:xfrm>
            <a:off x="103680" y="1065960"/>
            <a:ext cx="3741480" cy="3802320"/>
          </a:xfrm>
          <a:prstGeom prst="wedgeRoundRectCallout">
            <a:avLst>
              <a:gd name="adj1" fmla="val 71336"/>
              <a:gd name="adj2" fmla="val 702"/>
              <a:gd name="adj3" fmla="val 16667"/>
            </a:avLst>
          </a:prstGeom>
          <a:solidFill>
            <a:schemeClr val="accent3"/>
          </a:solidFill>
          <a:ln>
            <a:noFill/>
          </a:ln>
        </p:spPr>
        <p:style>
          <a:lnRef idx="0">
            <a:scrgbClr r="0" g="0" b="0"/>
          </a:lnRef>
          <a:fillRef idx="0">
            <a:scrgbClr r="0" g="0" b="0"/>
          </a:fillRef>
          <a:effectRef idx="0">
            <a:scrgbClr r="0" g="0" b="0"/>
          </a:effectRef>
          <a:fontRef idx="minor"/>
        </p:style>
        <p:txBody>
          <a:bodyPr lIns="137160" tIns="109800" rIns="137160" bIns="109800">
            <a:noAutofit/>
          </a:bodyPr>
          <a:lstStyle/>
          <a:p>
            <a:pPr>
              <a:lnSpc>
                <a:spcPct val="100000"/>
              </a:lnSpc>
            </a:pPr>
            <a:r>
              <a:rPr lang="es-GT" sz="1500" b="0" i="1" strike="noStrike" spc="-1">
                <a:solidFill>
                  <a:srgbClr val="FFFFFF"/>
                </a:solidFill>
                <a:latin typeface="Segoe UI"/>
                <a:ea typeface="Segoe UI"/>
              </a:rPr>
              <a:t>“</a:t>
            </a:r>
            <a:r>
              <a:rPr lang="es-GT" sz="1500" b="1" i="1" strike="noStrike" spc="-1">
                <a:solidFill>
                  <a:srgbClr val="302A7E"/>
                </a:solidFill>
                <a:latin typeface="Segoe UI"/>
                <a:ea typeface="Segoe UI"/>
              </a:rPr>
              <a:t>Database Experimentation Assistant </a:t>
            </a:r>
            <a:r>
              <a:rPr lang="es-GT" sz="1500" b="0" i="1" strike="noStrike" spc="-1">
                <a:solidFill>
                  <a:srgbClr val="FFFFFF"/>
                </a:solidFill>
                <a:latin typeface="Segoe UI"/>
                <a:ea typeface="Segoe UI"/>
              </a:rPr>
              <a:t>helped us perform comparison tests between our current environment and a test SQL Server 2016 environment to identify </a:t>
            </a:r>
            <a:r>
              <a:rPr lang="es-GT" sz="1500" b="1" i="1" strike="noStrike" spc="-1">
                <a:solidFill>
                  <a:srgbClr val="302A7E"/>
                </a:solidFill>
                <a:latin typeface="Segoe UI"/>
                <a:ea typeface="Segoe UI"/>
              </a:rPr>
              <a:t>regressions</a:t>
            </a:r>
            <a:r>
              <a:rPr lang="es-GT" sz="1500" b="0" i="1" strike="noStrike" spc="-1">
                <a:solidFill>
                  <a:srgbClr val="FFFFFF"/>
                </a:solidFill>
                <a:latin typeface="Segoe UI"/>
                <a:ea typeface="Segoe UI"/>
              </a:rPr>
              <a:t>, </a:t>
            </a:r>
            <a:r>
              <a:rPr lang="es-GT" sz="1500" b="1" i="1" strike="noStrike" spc="-1">
                <a:solidFill>
                  <a:srgbClr val="302A7E"/>
                </a:solidFill>
                <a:latin typeface="Segoe UI"/>
                <a:ea typeface="Segoe UI"/>
              </a:rPr>
              <a:t>breaking changes</a:t>
            </a:r>
            <a:r>
              <a:rPr lang="es-GT" sz="1500" b="0" i="1" strike="noStrike" spc="-1">
                <a:solidFill>
                  <a:srgbClr val="FFFFFF"/>
                </a:solidFill>
                <a:latin typeface="Segoe UI"/>
                <a:ea typeface="Segoe UI"/>
              </a:rPr>
              <a:t> and </a:t>
            </a:r>
            <a:r>
              <a:rPr lang="es-GT" sz="1500" b="1" i="1" strike="noStrike" spc="-1">
                <a:solidFill>
                  <a:srgbClr val="302A7E"/>
                </a:solidFill>
                <a:latin typeface="Segoe UI"/>
                <a:ea typeface="Segoe UI"/>
              </a:rPr>
              <a:t>performance characteristics</a:t>
            </a:r>
            <a:r>
              <a:rPr lang="es-GT" sz="1500" b="0" i="1" strike="noStrike" spc="-1">
                <a:solidFill>
                  <a:srgbClr val="FFFFFF"/>
                </a:solidFill>
                <a:latin typeface="Segoe UI"/>
                <a:ea typeface="Segoe UI"/>
              </a:rPr>
              <a:t>. </a:t>
            </a:r>
            <a:endParaRPr lang="es-GT" sz="1500" b="0" strike="noStrike" spc="-1">
              <a:latin typeface="Arial"/>
            </a:endParaRPr>
          </a:p>
          <a:p>
            <a:pPr>
              <a:lnSpc>
                <a:spcPct val="100000"/>
              </a:lnSpc>
            </a:pPr>
            <a:endParaRPr lang="es-GT" sz="1500" b="0" strike="noStrike" spc="-1">
              <a:latin typeface="Arial"/>
            </a:endParaRPr>
          </a:p>
          <a:p>
            <a:pPr>
              <a:lnSpc>
                <a:spcPct val="100000"/>
              </a:lnSpc>
            </a:pPr>
            <a:r>
              <a:rPr lang="es-GT" sz="1500" b="0" i="1" strike="noStrike" spc="-1">
                <a:solidFill>
                  <a:srgbClr val="FFFFFF"/>
                </a:solidFill>
                <a:latin typeface="Segoe UI"/>
                <a:ea typeface="Segoe UI"/>
              </a:rPr>
              <a:t>Because of the </a:t>
            </a:r>
            <a:r>
              <a:rPr lang="es-GT" sz="1500" b="1" i="1" strike="noStrike" spc="-1">
                <a:solidFill>
                  <a:srgbClr val="302A7E"/>
                </a:solidFill>
                <a:latin typeface="Segoe UI"/>
                <a:ea typeface="Segoe UI"/>
              </a:rPr>
              <a:t>automation</a:t>
            </a:r>
            <a:r>
              <a:rPr lang="es-GT" sz="1500" b="0" i="1" strike="noStrike" spc="-1">
                <a:solidFill>
                  <a:srgbClr val="FFFFFF"/>
                </a:solidFill>
                <a:latin typeface="Segoe UI"/>
                <a:ea typeface="Segoe UI"/>
              </a:rPr>
              <a:t>, we were able to repeat such an exercise with multiple iterations using </a:t>
            </a:r>
            <a:r>
              <a:rPr lang="es-GT" sz="1500" b="1" i="1" strike="noStrike" spc="-1">
                <a:solidFill>
                  <a:srgbClr val="302A7E"/>
                </a:solidFill>
                <a:latin typeface="Segoe UI"/>
                <a:ea typeface="Segoe UI"/>
              </a:rPr>
              <a:t>different configuration settings</a:t>
            </a:r>
            <a:r>
              <a:rPr lang="es-GT" sz="1500" b="0" i="1" strike="noStrike" spc="-1">
                <a:solidFill>
                  <a:srgbClr val="FFFFFF"/>
                </a:solidFill>
                <a:latin typeface="Segoe UI"/>
                <a:ea typeface="Segoe UI"/>
              </a:rPr>
              <a:t>.”</a:t>
            </a:r>
            <a:endParaRPr lang="es-GT" sz="1500" b="0" strike="noStrike" spc="-1">
              <a:latin typeface="Arial"/>
            </a:endParaRPr>
          </a:p>
          <a:p>
            <a:pPr>
              <a:lnSpc>
                <a:spcPct val="100000"/>
              </a:lnSpc>
            </a:pPr>
            <a:endParaRPr lang="es-GT" sz="1500" b="0" strike="noStrike" spc="-1">
              <a:latin typeface="Arial"/>
            </a:endParaRPr>
          </a:p>
          <a:p>
            <a:pPr>
              <a:lnSpc>
                <a:spcPct val="100000"/>
              </a:lnSpc>
            </a:pPr>
            <a:r>
              <a:rPr lang="es-GT" sz="1500" b="0" strike="noStrike" spc="-1">
                <a:solidFill>
                  <a:srgbClr val="FFFFFF"/>
                </a:solidFill>
                <a:latin typeface="Segoe UI"/>
                <a:ea typeface="Segoe UI"/>
              </a:rPr>
              <a:t>Salesforce – PASS Summit 2017</a:t>
            </a:r>
            <a:endParaRPr lang="es-GT" sz="1500" b="0" strike="noStrike" spc="-1">
              <a:latin typeface="Arial"/>
            </a:endParaRPr>
          </a:p>
        </p:txBody>
      </p:sp>
    </p:spTree>
    <p:extLst>
      <p:ext uri="{BB962C8B-B14F-4D97-AF65-F5344CB8AC3E}">
        <p14:creationId xmlns:p14="http://schemas.microsoft.com/office/powerpoint/2010/main" val="2271601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additive="repl">
                                        <p:cTn id="7" dur="1000"/>
                                        <p:tgtEl>
                                          <p:spTgt spid="427"/>
                                        </p:tgtEl>
                                      </p:cBhvr>
                                    </p:animEffect>
                                    <p:anim calcmode="lin" valueType="num">
                                      <p:cBhvr additive="repl">
                                        <p:cTn id="8" dur="1000" fill="hold"/>
                                        <p:tgtEl>
                                          <p:spTgt spid="427"/>
                                        </p:tgtEl>
                                        <p:attrNameLst>
                                          <p:attrName>ppt_x</p:attrName>
                                        </p:attrNameLst>
                                      </p:cBhvr>
                                      <p:tavLst>
                                        <p:tav tm="0">
                                          <p:val>
                                            <p:strVal val="#ppt_x"/>
                                          </p:val>
                                        </p:tav>
                                        <p:tav tm="100000">
                                          <p:val>
                                            <p:strVal val="#ppt_x"/>
                                          </p:val>
                                        </p:tav>
                                      </p:tavLst>
                                    </p:anim>
                                    <p:anim calcmode="lin" valueType="num">
                                      <p:cBhvr additive="repl">
                                        <p:cTn id="9" dur="1000" fill="hold"/>
                                        <p:tgtEl>
                                          <p:spTgt spid="4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a:xfrm>
            <a:off x="440270" y="3035732"/>
            <a:ext cx="6030868" cy="2005191"/>
          </a:xfrm>
        </p:spPr>
        <p:txBody>
          <a:bodyPr/>
          <a:lstStyle/>
          <a:p>
            <a:r>
              <a:rPr lang="es-GT" dirty="0" smtClean="0"/>
              <a:t>Microsoft </a:t>
            </a:r>
            <a:r>
              <a:rPr lang="es-GT" dirty="0" err="1" smtClean="0"/>
              <a:t>Assessment</a:t>
            </a:r>
            <a:r>
              <a:rPr lang="es-GT" dirty="0" smtClean="0"/>
              <a:t> and </a:t>
            </a:r>
            <a:r>
              <a:rPr lang="es-GT" dirty="0" err="1" smtClean="0"/>
              <a:t>Planning</a:t>
            </a:r>
            <a:r>
              <a:rPr lang="es-GT" dirty="0" smtClean="0"/>
              <a:t> </a:t>
            </a:r>
            <a:r>
              <a:rPr lang="es-GT" dirty="0" err="1" smtClean="0"/>
              <a:t>Toolkit</a:t>
            </a:r>
            <a:endParaRPr lang="en-US" dirty="0"/>
          </a:p>
        </p:txBody>
      </p:sp>
      <p:sp>
        <p:nvSpPr>
          <p:cNvPr id="3" name="CustomShape 2"/>
          <p:cNvSpPr/>
          <p:nvPr/>
        </p:nvSpPr>
        <p:spPr>
          <a:xfrm>
            <a:off x="366791" y="2556674"/>
            <a:ext cx="4594680" cy="39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s-GT" sz="2400" b="0" strike="noStrike" spc="-1" dirty="0" err="1">
                <a:solidFill>
                  <a:srgbClr val="000000"/>
                </a:solidFill>
                <a:latin typeface="Segoe UI Semilight"/>
              </a:rPr>
              <a:t>Walkthrough</a:t>
            </a:r>
            <a:endParaRPr lang="es-GT" sz="2400" b="0" strike="noStrike" spc="-1" dirty="0">
              <a:latin typeface="Arial"/>
            </a:endParaRPr>
          </a:p>
        </p:txBody>
      </p:sp>
    </p:spTree>
    <p:extLst>
      <p:ext uri="{BB962C8B-B14F-4D97-AF65-F5344CB8AC3E}">
        <p14:creationId xmlns:p14="http://schemas.microsoft.com/office/powerpoint/2010/main" val="2162515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481693"/>
            <a:ext cx="9144000" cy="4180114"/>
          </a:xfrm>
          <a:prstGeom prst="rect">
            <a:avLst/>
          </a:prstGeom>
        </p:spPr>
      </p:pic>
    </p:spTree>
    <p:extLst>
      <p:ext uri="{BB962C8B-B14F-4D97-AF65-F5344CB8AC3E}">
        <p14:creationId xmlns:p14="http://schemas.microsoft.com/office/powerpoint/2010/main" val="720501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525660"/>
            <a:ext cx="9144000" cy="4092180"/>
          </a:xfrm>
          <a:prstGeom prst="rect">
            <a:avLst/>
          </a:prstGeom>
        </p:spPr>
      </p:pic>
    </p:spTree>
    <p:extLst>
      <p:ext uri="{BB962C8B-B14F-4D97-AF65-F5344CB8AC3E}">
        <p14:creationId xmlns:p14="http://schemas.microsoft.com/office/powerpoint/2010/main" val="643579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509270"/>
            <a:ext cx="9144000" cy="4124960"/>
          </a:xfrm>
          <a:prstGeom prst="rect">
            <a:avLst/>
          </a:prstGeom>
        </p:spPr>
      </p:pic>
    </p:spTree>
    <p:extLst>
      <p:ext uri="{BB962C8B-B14F-4D97-AF65-F5344CB8AC3E}">
        <p14:creationId xmlns:p14="http://schemas.microsoft.com/office/powerpoint/2010/main" val="2571171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0B3856-B1A1-4F35-87B8-CF9A17A74EF0}"/>
              </a:ext>
            </a:extLst>
          </p:cNvPr>
          <p:cNvSpPr>
            <a:spLocks noGrp="1"/>
          </p:cNvSpPr>
          <p:nvPr>
            <p:ph type="ctrTitle"/>
          </p:nvPr>
        </p:nvSpPr>
        <p:spPr/>
        <p:txBody>
          <a:bodyPr/>
          <a:lstStyle/>
          <a:p>
            <a:r>
              <a:rPr lang="en-CA" dirty="0"/>
              <a:t>Demo</a:t>
            </a:r>
          </a:p>
        </p:txBody>
      </p:sp>
      <p:sp>
        <p:nvSpPr>
          <p:cNvPr id="3" name="Rectangle 2">
            <a:extLst>
              <a:ext uri="{FF2B5EF4-FFF2-40B4-BE49-F238E27FC236}">
                <a16:creationId xmlns="" xmlns:a16="http://schemas.microsoft.com/office/drawing/2014/main" id="{68BDD2AC-928D-40FD-9ED3-4482789B3ABF}"/>
              </a:ext>
            </a:extLst>
          </p:cNvPr>
          <p:cNvSpPr/>
          <p:nvPr/>
        </p:nvSpPr>
        <p:spPr>
          <a:xfrm>
            <a:off x="5154929" y="4583431"/>
            <a:ext cx="4021725" cy="560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AFAFAF"/>
              </a:solidFill>
              <a:effectLst/>
              <a:uLnTx/>
              <a:uFillTx/>
              <a:latin typeface="Segoe UI"/>
              <a:ea typeface="+mn-ea"/>
              <a:cs typeface="+mn-cs"/>
            </a:endParaRPr>
          </a:p>
        </p:txBody>
      </p:sp>
      <p:pic>
        <p:nvPicPr>
          <p:cNvPr id="5" name="Picture 4">
            <a:extLst>
              <a:ext uri="{FF2B5EF4-FFF2-40B4-BE49-F238E27FC236}">
                <a16:creationId xmlns="" xmlns:a16="http://schemas.microsoft.com/office/drawing/2014/main" id="{50427B6F-1745-4861-8709-C1F05AC0ECB4}"/>
              </a:ext>
            </a:extLst>
          </p:cNvPr>
          <p:cNvPicPr>
            <a:picLocks noChangeAspect="1"/>
          </p:cNvPicPr>
          <p:nvPr/>
        </p:nvPicPr>
        <p:blipFill>
          <a:blip r:embed="rId3"/>
          <a:stretch>
            <a:fillRect/>
          </a:stretch>
        </p:blipFill>
        <p:spPr>
          <a:xfrm>
            <a:off x="8409214" y="4674930"/>
            <a:ext cx="594266" cy="377130"/>
          </a:xfrm>
          <a:prstGeom prst="rect">
            <a:avLst/>
          </a:prstGeom>
        </p:spPr>
      </p:pic>
      <p:pic>
        <p:nvPicPr>
          <p:cNvPr id="6" name="Picture 5">
            <a:extLst>
              <a:ext uri="{FF2B5EF4-FFF2-40B4-BE49-F238E27FC236}">
                <a16:creationId xmlns="" xmlns:a16="http://schemas.microsoft.com/office/drawing/2014/main" id="{40076A82-BAEB-4DF2-BF0C-EE6418BA1D7D}"/>
              </a:ext>
            </a:extLst>
          </p:cNvPr>
          <p:cNvPicPr>
            <a:picLocks noChangeAspect="1"/>
          </p:cNvPicPr>
          <p:nvPr/>
        </p:nvPicPr>
        <p:blipFill>
          <a:blip r:embed="rId4"/>
          <a:stretch>
            <a:fillRect/>
          </a:stretch>
        </p:blipFill>
        <p:spPr>
          <a:xfrm>
            <a:off x="7177615" y="4680533"/>
            <a:ext cx="1076475" cy="371527"/>
          </a:xfrm>
          <a:prstGeom prst="rect">
            <a:avLst/>
          </a:prstGeom>
        </p:spPr>
      </p:pic>
    </p:spTree>
    <p:extLst>
      <p:ext uri="{BB962C8B-B14F-4D97-AF65-F5344CB8AC3E}">
        <p14:creationId xmlns:p14="http://schemas.microsoft.com/office/powerpoint/2010/main" val="11501701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TextShape 1"/>
          <p:cNvSpPr txBox="1"/>
          <p:nvPr/>
        </p:nvSpPr>
        <p:spPr>
          <a:xfrm>
            <a:off x="440280" y="3035880"/>
            <a:ext cx="4920480" cy="1520640"/>
          </a:xfrm>
          <a:prstGeom prst="rect">
            <a:avLst/>
          </a:prstGeom>
          <a:noFill/>
          <a:ln>
            <a:noFill/>
          </a:ln>
        </p:spPr>
        <p:txBody>
          <a:bodyPr lIns="90000" tIns="45000" rIns="90000" bIns="45000">
            <a:noAutofit/>
          </a:bodyPr>
          <a:lstStyle/>
          <a:p>
            <a:pPr>
              <a:lnSpc>
                <a:spcPct val="90000"/>
              </a:lnSpc>
            </a:pPr>
            <a:r>
              <a:rPr lang="en-US" sz="4800" b="0" strike="noStrike" spc="-1">
                <a:solidFill>
                  <a:srgbClr val="000000"/>
                </a:solidFill>
                <a:latin typeface="Segoe UI"/>
                <a:ea typeface="Segoe UI Semibold"/>
              </a:rPr>
              <a:t>Database Experimentation Assistant</a:t>
            </a:r>
            <a:endParaRPr lang="en-US" sz="4800" b="0" strike="noStrike" spc="-1">
              <a:solidFill>
                <a:srgbClr val="000000"/>
              </a:solidFill>
              <a:latin typeface="Segoe UI Semilight"/>
            </a:endParaRPr>
          </a:p>
        </p:txBody>
      </p:sp>
      <p:sp>
        <p:nvSpPr>
          <p:cNvPr id="436" name="CustomShape 2"/>
          <p:cNvSpPr/>
          <p:nvPr/>
        </p:nvSpPr>
        <p:spPr>
          <a:xfrm>
            <a:off x="556560" y="2580120"/>
            <a:ext cx="4594680" cy="39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s-GT" sz="2400" b="0" strike="noStrike" spc="-1" dirty="0" err="1">
                <a:solidFill>
                  <a:srgbClr val="000000"/>
                </a:solidFill>
                <a:latin typeface="Segoe UI Semilight"/>
              </a:rPr>
              <a:t>Walkthrough</a:t>
            </a:r>
            <a:endParaRPr lang="es-GT" sz="2400" b="0" strike="noStrike" spc="-1" dirty="0">
              <a:latin typeface="Arial"/>
            </a:endParaRPr>
          </a:p>
        </p:txBody>
      </p:sp>
      <p:sp>
        <p:nvSpPr>
          <p:cNvPr id="4" name="Marcador de texto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58631439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 name="Picture 6"/>
          <p:cNvPicPr/>
          <p:nvPr/>
        </p:nvPicPr>
        <p:blipFill>
          <a:blip r:embed="rId3"/>
          <a:stretch/>
        </p:blipFill>
        <p:spPr>
          <a:xfrm>
            <a:off x="465120" y="0"/>
            <a:ext cx="8213040" cy="5143320"/>
          </a:xfrm>
          <a:prstGeom prst="rect">
            <a:avLst/>
          </a:prstGeom>
          <a:ln>
            <a:noFill/>
          </a:ln>
        </p:spPr>
      </p:pic>
      <p:sp>
        <p:nvSpPr>
          <p:cNvPr id="438" name="CustomShape 1"/>
          <p:cNvSpPr/>
          <p:nvPr/>
        </p:nvSpPr>
        <p:spPr>
          <a:xfrm rot="20359200">
            <a:off x="635400" y="1176480"/>
            <a:ext cx="150840" cy="247320"/>
          </a:xfrm>
          <a:custGeom>
            <a:avLst/>
            <a:gdLst/>
            <a:ahLst/>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240">
            <a:solidFill>
              <a:srgbClr val="262626"/>
            </a:solidFill>
            <a:round/>
          </a:ln>
          <a:effectLst>
            <a:glow rad="139700">
              <a:srgbClr val="FF953E">
                <a:alpha val="40000"/>
              </a:srgbClr>
            </a:glow>
            <a:outerShdw blurRad="25400" dist="25161" dir="2035045" algn="tl" rotWithShape="0">
              <a:srgbClr val="000000">
                <a:alpha val="20000"/>
              </a:srgbClr>
            </a:outerShdw>
          </a:effectLst>
        </p:spPr>
        <p:style>
          <a:lnRef idx="2">
            <a:scrgbClr r="0" g="0" b="0"/>
          </a:lnRef>
          <a:fillRef idx="0">
            <a:scrgbClr r="0" g="0" b="0"/>
          </a:fillRef>
          <a:effectRef idx="0">
            <a:scrgbClr r="0" g="0" b="0"/>
          </a:effectRef>
          <a:fontRef idx="minor"/>
        </p:style>
      </p:sp>
    </p:spTree>
    <p:extLst>
      <p:ext uri="{BB962C8B-B14F-4D97-AF65-F5344CB8AC3E}">
        <p14:creationId xmlns:p14="http://schemas.microsoft.com/office/powerpoint/2010/main" val="182537829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additive="repl">
                                        <p:cTn id="7"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 name="Picture 1"/>
          <p:cNvPicPr/>
          <p:nvPr/>
        </p:nvPicPr>
        <p:blipFill>
          <a:blip r:embed="rId3"/>
          <a:stretch/>
        </p:blipFill>
        <p:spPr>
          <a:xfrm>
            <a:off x="465120" y="0"/>
            <a:ext cx="8213040" cy="5143320"/>
          </a:xfrm>
          <a:prstGeom prst="rect">
            <a:avLst/>
          </a:prstGeom>
          <a:ln>
            <a:noFill/>
          </a:ln>
        </p:spPr>
      </p:pic>
      <p:sp>
        <p:nvSpPr>
          <p:cNvPr id="440" name="CustomShape 1"/>
          <p:cNvSpPr/>
          <p:nvPr/>
        </p:nvSpPr>
        <p:spPr>
          <a:xfrm rot="20359200">
            <a:off x="4610520" y="2590200"/>
            <a:ext cx="150840" cy="247320"/>
          </a:xfrm>
          <a:custGeom>
            <a:avLst/>
            <a:gdLst/>
            <a:ahLst/>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240">
            <a:solidFill>
              <a:srgbClr val="262626"/>
            </a:solidFill>
            <a:round/>
          </a:ln>
          <a:effectLst>
            <a:glow rad="139700">
              <a:srgbClr val="FF953E">
                <a:alpha val="40000"/>
              </a:srgbClr>
            </a:glow>
            <a:outerShdw blurRad="25400" dist="25161" dir="2035045" algn="tl" rotWithShape="0">
              <a:srgbClr val="000000">
                <a:alpha val="20000"/>
              </a:srgbClr>
            </a:outerShdw>
          </a:effectLst>
        </p:spPr>
        <p:style>
          <a:lnRef idx="2">
            <a:scrgbClr r="0" g="0" b="0"/>
          </a:lnRef>
          <a:fillRef idx="0">
            <a:scrgbClr r="0" g="0" b="0"/>
          </a:fillRef>
          <a:effectRef idx="0">
            <a:scrgbClr r="0" g="0" b="0"/>
          </a:effectRef>
          <a:fontRef idx="minor"/>
        </p:style>
      </p:sp>
    </p:spTree>
    <p:extLst>
      <p:ext uri="{BB962C8B-B14F-4D97-AF65-F5344CB8AC3E}">
        <p14:creationId xmlns:p14="http://schemas.microsoft.com/office/powerpoint/2010/main" val="138999259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additive="repl">
                                        <p:cTn id="7" dur="5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lstStyle/>
          <a:p>
            <a:r>
              <a:rPr lang="en-US" dirty="0" smtClean="0"/>
              <a:t>Allan Fong</a:t>
            </a:r>
            <a:endParaRPr lang="en-US" dirty="0"/>
          </a:p>
        </p:txBody>
      </p:sp>
      <p:sp>
        <p:nvSpPr>
          <p:cNvPr id="45" name="Text Placeholder 44"/>
          <p:cNvSpPr>
            <a:spLocks noGrp="1"/>
          </p:cNvSpPr>
          <p:nvPr>
            <p:ph type="body" sz="quarter" idx="10"/>
          </p:nvPr>
        </p:nvSpPr>
        <p:spPr>
          <a:xfrm>
            <a:off x="498566" y="2944540"/>
            <a:ext cx="4192704" cy="405685"/>
          </a:xfrm>
        </p:spPr>
        <p:txBody>
          <a:bodyPr/>
          <a:lstStyle/>
          <a:p>
            <a:r>
              <a:rPr lang="en-US" dirty="0" smtClean="0"/>
              <a:t>DBA Manager, BAC </a:t>
            </a:r>
            <a:r>
              <a:rPr lang="en-US" dirty="0" err="1" smtClean="0"/>
              <a:t>Credomatic</a:t>
            </a:r>
            <a:endParaRPr lang="en-US" dirty="0"/>
          </a:p>
        </p:txBody>
      </p:sp>
      <p:sp>
        <p:nvSpPr>
          <p:cNvPr id="150" name="Text Placeholder 149"/>
          <p:cNvSpPr>
            <a:spLocks noGrp="1"/>
          </p:cNvSpPr>
          <p:nvPr>
            <p:ph type="body" sz="quarter" idx="11"/>
          </p:nvPr>
        </p:nvSpPr>
        <p:spPr/>
        <p:txBody>
          <a:bodyPr/>
          <a:lstStyle/>
          <a:p>
            <a:r>
              <a:rPr lang="en-US" dirty="0" smtClean="0"/>
              <a:t>Experience</a:t>
            </a:r>
            <a:endParaRPr lang="en-US" dirty="0"/>
          </a:p>
        </p:txBody>
      </p:sp>
      <p:sp>
        <p:nvSpPr>
          <p:cNvPr id="4" name="Marcador de posición de imagen 3"/>
          <p:cNvSpPr>
            <a:spLocks noGrp="1"/>
          </p:cNvSpPr>
          <p:nvPr>
            <p:ph type="pic" sz="quarter" idx="12"/>
          </p:nvPr>
        </p:nvSpPr>
        <p:spPr>
          <a:blipFill dpi="0" rotWithShape="1">
            <a:blip r:embed="rId2" cstate="print">
              <a:extLst>
                <a:ext uri="{28A0092B-C50C-407E-A947-70E740481C1C}">
                  <a14:useLocalDpi xmlns:a14="http://schemas.microsoft.com/office/drawing/2010/main" val="0"/>
                </a:ext>
              </a:extLst>
            </a:blip>
            <a:srcRect/>
            <a:stretch>
              <a:fillRect/>
            </a:stretch>
          </a:blipFill>
        </p:spPr>
      </p:sp>
      <p:sp>
        <p:nvSpPr>
          <p:cNvPr id="152" name="Text Placeholder 151"/>
          <p:cNvSpPr>
            <a:spLocks noGrp="1"/>
          </p:cNvSpPr>
          <p:nvPr>
            <p:ph type="body" sz="quarter" idx="13"/>
          </p:nvPr>
        </p:nvSpPr>
        <p:spPr>
          <a:xfrm>
            <a:off x="5819505" y="1404903"/>
            <a:ext cx="2947125" cy="1688168"/>
          </a:xfrm>
        </p:spPr>
        <p:txBody>
          <a:bodyPr/>
          <a:lstStyle/>
          <a:p>
            <a:r>
              <a:rPr lang="en-US" dirty="0" smtClean="0"/>
              <a:t>Over 13 years in IT, 9 on Database Administration.</a:t>
            </a:r>
          </a:p>
          <a:p>
            <a:r>
              <a:rPr lang="en-US" dirty="0" smtClean="0"/>
              <a:t>Operated with Regional and International (USA) Operations.</a:t>
            </a:r>
          </a:p>
          <a:p>
            <a:r>
              <a:rPr lang="en-US" dirty="0"/>
              <a:t>W</a:t>
            </a:r>
            <a:r>
              <a:rPr lang="en-US" dirty="0" smtClean="0"/>
              <a:t>orked with SQL Server, Oracle, MySQL and MongoDB databases.</a:t>
            </a:r>
          </a:p>
          <a:p>
            <a:endParaRPr lang="en-US" dirty="0"/>
          </a:p>
        </p:txBody>
      </p:sp>
      <p:sp>
        <p:nvSpPr>
          <p:cNvPr id="155" name="Text Placeholder 154"/>
          <p:cNvSpPr>
            <a:spLocks noGrp="1"/>
          </p:cNvSpPr>
          <p:nvPr>
            <p:ph type="body" sz="quarter" idx="16"/>
          </p:nvPr>
        </p:nvSpPr>
        <p:spPr/>
        <p:txBody>
          <a:bodyPr/>
          <a:lstStyle/>
          <a:p>
            <a:r>
              <a:rPr lang="en-US" dirty="0" smtClean="0"/>
              <a:t>Community</a:t>
            </a:r>
            <a:endParaRPr lang="en-US" dirty="0"/>
          </a:p>
        </p:txBody>
      </p:sp>
      <p:sp>
        <p:nvSpPr>
          <p:cNvPr id="156" name="Text Placeholder 155"/>
          <p:cNvSpPr>
            <a:spLocks noGrp="1"/>
          </p:cNvSpPr>
          <p:nvPr>
            <p:ph type="body" sz="quarter" idx="17"/>
          </p:nvPr>
        </p:nvSpPr>
        <p:spPr/>
        <p:txBody>
          <a:bodyPr/>
          <a:lstStyle/>
          <a:p>
            <a:r>
              <a:rPr lang="en-US" dirty="0"/>
              <a:t>Guatemala SQL Server User Group Staff Member</a:t>
            </a:r>
          </a:p>
        </p:txBody>
      </p:sp>
      <p:sp>
        <p:nvSpPr>
          <p:cNvPr id="157" name="Text Placeholder 156"/>
          <p:cNvSpPr>
            <a:spLocks noGrp="1"/>
          </p:cNvSpPr>
          <p:nvPr>
            <p:ph type="body" sz="quarter" idx="18"/>
          </p:nvPr>
        </p:nvSpPr>
        <p:spPr/>
        <p:txBody>
          <a:bodyPr/>
          <a:lstStyle/>
          <a:p>
            <a:r>
              <a:rPr lang="en-US" dirty="0" smtClean="0">
                <a:solidFill>
                  <a:schemeClr val="accent3">
                    <a:lumMod val="75000"/>
                  </a:schemeClr>
                </a:solidFill>
              </a:rPr>
              <a:t>/</a:t>
            </a:r>
            <a:r>
              <a:rPr lang="en-US" dirty="0" err="1" smtClean="0">
                <a:solidFill>
                  <a:schemeClr val="accent3">
                    <a:lumMod val="75000"/>
                  </a:schemeClr>
                </a:solidFill>
              </a:rPr>
              <a:t>fong</a:t>
            </a:r>
            <a:endParaRPr lang="en-US" dirty="0">
              <a:solidFill>
                <a:schemeClr val="accent3">
                  <a:lumMod val="75000"/>
                </a:schemeClr>
              </a:solidFill>
            </a:endParaRPr>
          </a:p>
        </p:txBody>
      </p:sp>
      <p:sp>
        <p:nvSpPr>
          <p:cNvPr id="158" name="Text Placeholder 157"/>
          <p:cNvSpPr>
            <a:spLocks noGrp="1"/>
          </p:cNvSpPr>
          <p:nvPr>
            <p:ph type="body" sz="quarter" idx="19"/>
          </p:nvPr>
        </p:nvSpPr>
        <p:spPr/>
        <p:txBody>
          <a:bodyPr/>
          <a:lstStyle/>
          <a:p>
            <a:r>
              <a:rPr lang="en-US" dirty="0" smtClean="0">
                <a:solidFill>
                  <a:schemeClr val="accent3">
                    <a:lumMod val="75000"/>
                  </a:schemeClr>
                </a:solidFill>
              </a:rPr>
              <a:t>@</a:t>
            </a:r>
            <a:r>
              <a:rPr lang="en-US" dirty="0" err="1" smtClean="0">
                <a:solidFill>
                  <a:schemeClr val="accent3">
                    <a:lumMod val="75000"/>
                  </a:schemeClr>
                </a:solidFill>
              </a:rPr>
              <a:t>omegagt</a:t>
            </a:r>
            <a:endParaRPr lang="en-US" dirty="0">
              <a:solidFill>
                <a:schemeClr val="accent3">
                  <a:lumMod val="75000"/>
                </a:schemeClr>
              </a:solidFill>
            </a:endParaRPr>
          </a:p>
        </p:txBody>
      </p:sp>
      <p:sp>
        <p:nvSpPr>
          <p:cNvPr id="159" name="Text Placeholder 158"/>
          <p:cNvSpPr>
            <a:spLocks noGrp="1"/>
          </p:cNvSpPr>
          <p:nvPr>
            <p:ph type="body" sz="quarter" idx="20"/>
          </p:nvPr>
        </p:nvSpPr>
        <p:spPr/>
        <p:txBody>
          <a:bodyPr/>
          <a:lstStyle/>
          <a:p>
            <a:r>
              <a:rPr lang="es-GT" dirty="0" smtClean="0">
                <a:solidFill>
                  <a:schemeClr val="accent3">
                    <a:lumMod val="75000"/>
                  </a:schemeClr>
                </a:solidFill>
              </a:rPr>
              <a:t>Allan Fong</a:t>
            </a:r>
            <a:endParaRPr lang="en-US" dirty="0">
              <a:solidFill>
                <a:schemeClr val="accent3">
                  <a:lumMod val="75000"/>
                </a:schemeClr>
              </a:solidFill>
            </a:endParaRPr>
          </a:p>
        </p:txBody>
      </p:sp>
      <p:grpSp>
        <p:nvGrpSpPr>
          <p:cNvPr id="88" name="Group 87"/>
          <p:cNvGrpSpPr/>
          <p:nvPr/>
        </p:nvGrpSpPr>
        <p:grpSpPr>
          <a:xfrm>
            <a:off x="608171" y="4256467"/>
            <a:ext cx="229600" cy="229600"/>
            <a:chOff x="6351804" y="5146675"/>
            <a:chExt cx="353832" cy="353832"/>
          </a:xfrm>
        </p:grpSpPr>
        <p:sp>
          <p:nvSpPr>
            <p:cNvPr id="89" name="Freeform 79"/>
            <p:cNvSpPr>
              <a:spLocks/>
            </p:cNvSpPr>
            <p:nvPr/>
          </p:nvSpPr>
          <p:spPr bwMode="auto">
            <a:xfrm>
              <a:off x="6490692" y="5241925"/>
              <a:ext cx="76055"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a:extLst/>
          </p:spPr>
          <p:txBody>
            <a:bodyPr/>
            <a:lstStyle/>
            <a:p>
              <a:pPr eaLnBrk="1" fontAlgn="auto" hangingPunct="1">
                <a:spcBef>
                  <a:spcPts val="0"/>
                </a:spcBef>
                <a:spcAft>
                  <a:spcPts val="0"/>
                </a:spcAft>
                <a:defRPr/>
              </a:pPr>
              <a:endParaRPr lang="en-AU">
                <a:latin typeface="+mn-lt"/>
              </a:endParaRPr>
            </a:p>
          </p:txBody>
        </p:sp>
        <p:sp>
          <p:nvSpPr>
            <p:cNvPr id="90" name="Rounded Rectangle 89"/>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29" name="Picture 28">
            <a:extLst>
              <a:ext uri="{FF2B5EF4-FFF2-40B4-BE49-F238E27FC236}">
                <a16:creationId xmlns="" xmlns:a16="http://schemas.microsoft.com/office/drawing/2014/main" id="{E03F7B3F-71B9-4076-8B02-C7BFD629C2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673" y="4647646"/>
            <a:ext cx="146417" cy="146417"/>
          </a:xfrm>
          <a:prstGeom prst="rect">
            <a:avLst/>
          </a:prstGeom>
        </p:spPr>
      </p:pic>
      <p:sp>
        <p:nvSpPr>
          <p:cNvPr id="30" name="Rounded Rectangle 8">
            <a:extLst>
              <a:ext uri="{FF2B5EF4-FFF2-40B4-BE49-F238E27FC236}">
                <a16:creationId xmlns="" xmlns:a16="http://schemas.microsoft.com/office/drawing/2014/main" id="{4FA35E8D-34B7-49C8-955E-44B3497721AB}"/>
              </a:ext>
            </a:extLst>
          </p:cNvPr>
          <p:cNvSpPr/>
          <p:nvPr/>
        </p:nvSpPr>
        <p:spPr>
          <a:xfrm>
            <a:off x="608171" y="460037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58">
            <a:extLst>
              <a:ext uri="{FF2B5EF4-FFF2-40B4-BE49-F238E27FC236}">
                <a16:creationId xmlns="" xmlns:a16="http://schemas.microsoft.com/office/drawing/2014/main" id="{23288460-89AA-4659-ADE4-ACF1C930819A}"/>
              </a:ext>
            </a:extLst>
          </p:cNvPr>
          <p:cNvSpPr txBox="1">
            <a:spLocks/>
          </p:cNvSpPr>
          <p:nvPr/>
        </p:nvSpPr>
        <p:spPr>
          <a:xfrm>
            <a:off x="881084" y="4618214"/>
            <a:ext cx="2476069" cy="261938"/>
          </a:xfrm>
          <a:prstGeom prst="rect">
            <a:avLst/>
          </a:prstGeom>
        </p:spPr>
        <p:txBody>
          <a:bodyPr vert="horz" lIns="91440" tIns="45720" rIns="91440" bIns="45720" rtlCol="0">
            <a:noAutofit/>
          </a:bodyPr>
          <a:lstStyle>
            <a:lvl1pPr marL="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solidFill>
                  <a:schemeClr val="accent3">
                    <a:lumMod val="75000"/>
                  </a:schemeClr>
                </a:solidFill>
              </a:rPr>
              <a:t>allan@fong.be</a:t>
            </a:r>
            <a:endParaRPr lang="en-CA" dirty="0">
              <a:solidFill>
                <a:schemeClr val="accent3">
                  <a:lumMod val="75000"/>
                </a:schemeClr>
              </a:solidFill>
            </a:endParaRPr>
          </a:p>
        </p:txBody>
      </p:sp>
    </p:spTree>
    <p:extLst>
      <p:ext uri="{BB962C8B-B14F-4D97-AF65-F5344CB8AC3E}">
        <p14:creationId xmlns:p14="http://schemas.microsoft.com/office/powerpoint/2010/main" val="27599766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 name="Picture 1"/>
          <p:cNvPicPr/>
          <p:nvPr/>
        </p:nvPicPr>
        <p:blipFill>
          <a:blip r:embed="rId3"/>
          <a:stretch/>
        </p:blipFill>
        <p:spPr>
          <a:xfrm>
            <a:off x="886320" y="0"/>
            <a:ext cx="7371000" cy="5143320"/>
          </a:xfrm>
          <a:prstGeom prst="rect">
            <a:avLst/>
          </a:prstGeom>
          <a:ln>
            <a:noFill/>
          </a:ln>
        </p:spPr>
      </p:pic>
      <p:sp>
        <p:nvSpPr>
          <p:cNvPr id="442" name="CustomShape 1"/>
          <p:cNvSpPr/>
          <p:nvPr/>
        </p:nvSpPr>
        <p:spPr>
          <a:xfrm rot="20359200">
            <a:off x="1765080" y="1523520"/>
            <a:ext cx="150840" cy="247320"/>
          </a:xfrm>
          <a:custGeom>
            <a:avLst/>
            <a:gdLst/>
            <a:ahLst/>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240">
            <a:solidFill>
              <a:srgbClr val="262626"/>
            </a:solidFill>
            <a:round/>
          </a:ln>
          <a:effectLst>
            <a:glow rad="139700">
              <a:srgbClr val="FF953E">
                <a:alpha val="40000"/>
              </a:srgbClr>
            </a:glow>
            <a:outerShdw blurRad="25400" dist="25161" dir="2035045" algn="tl" rotWithShape="0">
              <a:srgbClr val="000000">
                <a:alpha val="20000"/>
              </a:srgbClr>
            </a:outerShdw>
          </a:effectLst>
        </p:spPr>
        <p:style>
          <a:lnRef idx="2">
            <a:scrgbClr r="0" g="0" b="0"/>
          </a:lnRef>
          <a:fillRef idx="0">
            <a:scrgbClr r="0" g="0" b="0"/>
          </a:fillRef>
          <a:effectRef idx="0">
            <a:scrgbClr r="0" g="0" b="0"/>
          </a:effectRef>
          <a:fontRef idx="minor"/>
        </p:style>
      </p:sp>
    </p:spTree>
    <p:extLst>
      <p:ext uri="{BB962C8B-B14F-4D97-AF65-F5344CB8AC3E}">
        <p14:creationId xmlns:p14="http://schemas.microsoft.com/office/powerpoint/2010/main" val="158539168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additive="repl">
                                        <p:cTn id="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 name="Picture 1"/>
          <p:cNvPicPr/>
          <p:nvPr/>
        </p:nvPicPr>
        <p:blipFill>
          <a:blip r:embed="rId3"/>
          <a:stretch/>
        </p:blipFill>
        <p:spPr>
          <a:xfrm>
            <a:off x="886320" y="0"/>
            <a:ext cx="7371000" cy="5143320"/>
          </a:xfrm>
          <a:prstGeom prst="rect">
            <a:avLst/>
          </a:prstGeom>
          <a:ln>
            <a:noFill/>
          </a:ln>
        </p:spPr>
      </p:pic>
      <p:sp>
        <p:nvSpPr>
          <p:cNvPr id="444" name="CustomShape 1"/>
          <p:cNvSpPr/>
          <p:nvPr/>
        </p:nvSpPr>
        <p:spPr>
          <a:xfrm rot="20359200">
            <a:off x="4381920" y="3185280"/>
            <a:ext cx="150840" cy="247320"/>
          </a:xfrm>
          <a:custGeom>
            <a:avLst/>
            <a:gdLst/>
            <a:ahLst/>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240">
            <a:solidFill>
              <a:srgbClr val="262626"/>
            </a:solidFill>
            <a:round/>
          </a:ln>
          <a:effectLst>
            <a:glow rad="139700">
              <a:srgbClr val="FF953E">
                <a:alpha val="40000"/>
              </a:srgbClr>
            </a:glow>
            <a:outerShdw blurRad="25400" dist="25161" dir="2035045" algn="tl" rotWithShape="0">
              <a:srgbClr val="000000">
                <a:alpha val="20000"/>
              </a:srgbClr>
            </a:outerShdw>
          </a:effectLst>
        </p:spPr>
        <p:style>
          <a:lnRef idx="2">
            <a:scrgbClr r="0" g="0" b="0"/>
          </a:lnRef>
          <a:fillRef idx="0">
            <a:scrgbClr r="0" g="0" b="0"/>
          </a:fillRef>
          <a:effectRef idx="0">
            <a:scrgbClr r="0" g="0" b="0"/>
          </a:effectRef>
          <a:fontRef idx="minor"/>
        </p:style>
      </p:sp>
    </p:spTree>
    <p:extLst>
      <p:ext uri="{BB962C8B-B14F-4D97-AF65-F5344CB8AC3E}">
        <p14:creationId xmlns:p14="http://schemas.microsoft.com/office/powerpoint/2010/main" val="233611966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additive="repl">
                                        <p:cTn id="7" dur="5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Picture 2"/>
          <p:cNvPicPr/>
          <p:nvPr/>
        </p:nvPicPr>
        <p:blipFill>
          <a:blip r:embed="rId3"/>
          <a:stretch/>
        </p:blipFill>
        <p:spPr>
          <a:xfrm>
            <a:off x="886320" y="0"/>
            <a:ext cx="7371000" cy="5143320"/>
          </a:xfrm>
          <a:prstGeom prst="rect">
            <a:avLst/>
          </a:prstGeom>
          <a:ln>
            <a:noFill/>
          </a:ln>
        </p:spPr>
      </p:pic>
      <p:sp>
        <p:nvSpPr>
          <p:cNvPr id="446" name="CustomShape 1"/>
          <p:cNvSpPr/>
          <p:nvPr/>
        </p:nvSpPr>
        <p:spPr>
          <a:xfrm rot="20359200">
            <a:off x="4677840" y="2590200"/>
            <a:ext cx="150840" cy="247320"/>
          </a:xfrm>
          <a:custGeom>
            <a:avLst/>
            <a:gdLst/>
            <a:ahLst/>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240">
            <a:solidFill>
              <a:srgbClr val="262626"/>
            </a:solidFill>
            <a:round/>
          </a:ln>
          <a:effectLst>
            <a:glow rad="139700">
              <a:srgbClr val="FF953E">
                <a:alpha val="40000"/>
              </a:srgbClr>
            </a:glow>
            <a:outerShdw blurRad="25400" dist="25161" dir="2035045" algn="tl" rotWithShape="0">
              <a:srgbClr val="000000">
                <a:alpha val="20000"/>
              </a:srgbClr>
            </a:outerShdw>
          </a:effectLst>
        </p:spPr>
        <p:style>
          <a:lnRef idx="2">
            <a:scrgbClr r="0" g="0" b="0"/>
          </a:lnRef>
          <a:fillRef idx="0">
            <a:scrgbClr r="0" g="0" b="0"/>
          </a:fillRef>
          <a:effectRef idx="0">
            <a:scrgbClr r="0" g="0" b="0"/>
          </a:effectRef>
          <a:fontRef idx="minor"/>
        </p:style>
      </p:sp>
    </p:spTree>
    <p:extLst>
      <p:ext uri="{BB962C8B-B14F-4D97-AF65-F5344CB8AC3E}">
        <p14:creationId xmlns:p14="http://schemas.microsoft.com/office/powerpoint/2010/main" val="263234998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additive="repl">
                                        <p:cTn id="7"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TextShape 1"/>
          <p:cNvSpPr txBox="1"/>
          <p:nvPr/>
        </p:nvSpPr>
        <p:spPr>
          <a:xfrm>
            <a:off x="312840" y="437760"/>
            <a:ext cx="8430840" cy="613800"/>
          </a:xfrm>
          <a:prstGeom prst="rect">
            <a:avLst/>
          </a:prstGeom>
          <a:noFill/>
          <a:ln>
            <a:noFill/>
          </a:ln>
        </p:spPr>
        <p:txBody>
          <a:bodyPr lIns="90000" tIns="45000" rIns="90000" bIns="45000">
            <a:noAutofit/>
          </a:bodyPr>
          <a:lstStyle/>
          <a:p>
            <a:pPr>
              <a:lnSpc>
                <a:spcPts val="3501"/>
              </a:lnSpc>
            </a:pPr>
            <a:r>
              <a:rPr lang="en-US" sz="4000" b="0" strike="noStrike" spc="-1">
                <a:solidFill>
                  <a:srgbClr val="000000"/>
                </a:solidFill>
                <a:latin typeface="Segoe UI"/>
                <a:ea typeface="Segoe UI Light"/>
              </a:rPr>
              <a:t>Modernization Tools Breakdown</a:t>
            </a:r>
            <a:endParaRPr lang="en-US" sz="4000" b="0" strike="noStrike" spc="-1">
              <a:solidFill>
                <a:srgbClr val="000000"/>
              </a:solidFill>
              <a:latin typeface="Segoe UI"/>
            </a:endParaRPr>
          </a:p>
        </p:txBody>
      </p:sp>
      <p:grpSp>
        <p:nvGrpSpPr>
          <p:cNvPr id="448" name="Group 2"/>
          <p:cNvGrpSpPr/>
          <p:nvPr/>
        </p:nvGrpSpPr>
        <p:grpSpPr>
          <a:xfrm>
            <a:off x="322200" y="861840"/>
            <a:ext cx="8498520" cy="3844080"/>
            <a:chOff x="322200" y="861840"/>
            <a:chExt cx="8498520" cy="3844080"/>
          </a:xfrm>
        </p:grpSpPr>
        <p:sp>
          <p:nvSpPr>
            <p:cNvPr id="449" name="CustomShape 3"/>
            <p:cNvSpPr/>
            <p:nvPr/>
          </p:nvSpPr>
          <p:spPr>
            <a:xfrm>
              <a:off x="322200" y="861840"/>
              <a:ext cx="2697480" cy="3844080"/>
            </a:xfrm>
            <a:prstGeom prst="roundRect">
              <a:avLst>
                <a:gd name="adj" fmla="val 10000"/>
              </a:avLst>
            </a:prstGeom>
            <a:solidFill>
              <a:schemeClr val="accent4">
                <a:tint val="40000"/>
                <a:hueOff val="0"/>
                <a:satOff val="0"/>
                <a:lumOff val="0"/>
                <a:alphaOff val="0"/>
              </a:schemeClr>
            </a:solidFill>
            <a:ln>
              <a:noFill/>
            </a:ln>
          </p:spPr>
          <p:style>
            <a:lnRef idx="0">
              <a:scrgbClr r="0" g="0" b="0"/>
            </a:lnRef>
            <a:fillRef idx="0">
              <a:scrgbClr r="0" g="0" b="0"/>
            </a:fillRef>
            <a:effectRef idx="0">
              <a:scrgbClr r="0" g="0" b="0"/>
            </a:effectRef>
            <a:fontRef idx="minor"/>
          </p:style>
          <p:txBody>
            <a:bodyPr lIns="190440" tIns="190440" rIns="190440" bIns="2881800" anchor="ctr">
              <a:noAutofit/>
            </a:bodyPr>
            <a:lstStyle/>
            <a:p>
              <a:pPr algn="ctr">
                <a:lnSpc>
                  <a:spcPct val="90000"/>
                </a:lnSpc>
                <a:spcAft>
                  <a:spcPts val="1749"/>
                </a:spcAft>
              </a:pPr>
              <a:r>
                <a:rPr lang="es-GT" sz="5000" b="0" strike="noStrike" spc="-1">
                  <a:solidFill>
                    <a:srgbClr val="000000"/>
                  </a:solidFill>
                  <a:latin typeface="Segoe UI"/>
                </a:rPr>
                <a:t>DMA</a:t>
              </a:r>
              <a:endParaRPr lang="es-GT" sz="5000" b="0" strike="noStrike" spc="-1">
                <a:latin typeface="Arial"/>
              </a:endParaRPr>
            </a:p>
          </p:txBody>
        </p:sp>
        <p:sp>
          <p:nvSpPr>
            <p:cNvPr id="450" name="CustomShape 4"/>
            <p:cNvSpPr/>
            <p:nvPr/>
          </p:nvSpPr>
          <p:spPr>
            <a:xfrm>
              <a:off x="592920" y="2015280"/>
              <a:ext cx="2157840" cy="559800"/>
            </a:xfrm>
            <a:prstGeom prst="roundRect">
              <a:avLst>
                <a:gd name="adj" fmla="val 10000"/>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42120" tIns="35640" rIns="25560" bIns="35280" anchor="ctr">
              <a:noAutofit/>
            </a:bodyPr>
            <a:lstStyle/>
            <a:p>
              <a:pPr algn="ctr">
                <a:lnSpc>
                  <a:spcPct val="90000"/>
                </a:lnSpc>
                <a:spcAft>
                  <a:spcPts val="349"/>
                </a:spcAft>
              </a:pPr>
              <a:r>
                <a:rPr lang="es-GT" sz="1000" b="0" strike="noStrike" spc="-1">
                  <a:solidFill>
                    <a:srgbClr val="FFFFFF"/>
                  </a:solidFill>
                  <a:latin typeface="Segoe UI"/>
                </a:rPr>
                <a:t>Readiness assessment: blocking issues breaking changes, behavior changes</a:t>
              </a:r>
              <a:endParaRPr lang="es-GT" sz="1000" b="0" strike="noStrike" spc="-1">
                <a:latin typeface="Arial"/>
              </a:endParaRPr>
            </a:p>
          </p:txBody>
        </p:sp>
        <p:sp>
          <p:nvSpPr>
            <p:cNvPr id="451" name="CustomShape 5"/>
            <p:cNvSpPr/>
            <p:nvPr/>
          </p:nvSpPr>
          <p:spPr>
            <a:xfrm>
              <a:off x="592920" y="2661480"/>
              <a:ext cx="2157840" cy="559800"/>
            </a:xfrm>
            <a:prstGeom prst="roundRect">
              <a:avLst>
                <a:gd name="adj" fmla="val 10000"/>
              </a:avLst>
            </a:prstGeom>
            <a:solidFill>
              <a:schemeClr val="accent4">
                <a:hueOff val="415380"/>
                <a:satOff val="-5555"/>
                <a:lumOff val="1024"/>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42120" tIns="35640" rIns="25560" bIns="35280" anchor="ctr">
              <a:noAutofit/>
            </a:bodyPr>
            <a:lstStyle/>
            <a:p>
              <a:pPr algn="ctr">
                <a:lnSpc>
                  <a:spcPct val="90000"/>
                </a:lnSpc>
                <a:spcAft>
                  <a:spcPts val="349"/>
                </a:spcAft>
              </a:pPr>
              <a:r>
                <a:rPr lang="es-GT" sz="1000" b="0" strike="noStrike" spc="-1">
                  <a:solidFill>
                    <a:srgbClr val="FFFFFF"/>
                  </a:solidFill>
                  <a:latin typeface="Segoe UI"/>
                </a:rPr>
                <a:t>Moves schema, data and uncontained objects (like logins) To Azure SQL Database</a:t>
              </a:r>
              <a:endParaRPr lang="es-GT" sz="1000" b="0" strike="noStrike" spc="-1">
                <a:latin typeface="Arial"/>
              </a:endParaRPr>
            </a:p>
          </p:txBody>
        </p:sp>
        <p:sp>
          <p:nvSpPr>
            <p:cNvPr id="452" name="CustomShape 6"/>
            <p:cNvSpPr/>
            <p:nvPr/>
          </p:nvSpPr>
          <p:spPr>
            <a:xfrm>
              <a:off x="592920" y="3307680"/>
              <a:ext cx="2157840" cy="559800"/>
            </a:xfrm>
            <a:prstGeom prst="roundRect">
              <a:avLst>
                <a:gd name="adj" fmla="val 10000"/>
              </a:avLst>
            </a:prstGeom>
            <a:solidFill>
              <a:schemeClr val="accent4">
                <a:hueOff val="830759"/>
                <a:satOff val="-11110"/>
                <a:lumOff val="2048"/>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42120" tIns="35640" rIns="25560" bIns="35280" anchor="ctr">
              <a:noAutofit/>
            </a:bodyPr>
            <a:lstStyle/>
            <a:p>
              <a:pPr algn="ctr">
                <a:lnSpc>
                  <a:spcPct val="90000"/>
                </a:lnSpc>
                <a:spcAft>
                  <a:spcPts val="349"/>
                </a:spcAft>
              </a:pPr>
              <a:r>
                <a:rPr lang="es-GT" sz="1000" b="0" strike="noStrike" spc="-1">
                  <a:solidFill>
                    <a:srgbClr val="FFFFFF"/>
                  </a:solidFill>
                  <a:latin typeface="Segoe UI"/>
                </a:rPr>
                <a:t>Backup / Restore to another SQL Server (Keeps source DB Compatibility Level)</a:t>
              </a:r>
              <a:endParaRPr lang="es-GT" sz="1000" b="0" strike="noStrike" spc="-1">
                <a:latin typeface="Arial"/>
              </a:endParaRPr>
            </a:p>
          </p:txBody>
        </p:sp>
        <p:sp>
          <p:nvSpPr>
            <p:cNvPr id="453" name="CustomShape 7"/>
            <p:cNvSpPr/>
            <p:nvPr/>
          </p:nvSpPr>
          <p:spPr>
            <a:xfrm>
              <a:off x="592920" y="3953880"/>
              <a:ext cx="2157840" cy="559800"/>
            </a:xfrm>
            <a:prstGeom prst="roundRect">
              <a:avLst>
                <a:gd name="adj" fmla="val 10000"/>
              </a:avLst>
            </a:prstGeom>
            <a:solidFill>
              <a:schemeClr val="accent4">
                <a:hueOff val="1246139"/>
                <a:satOff val="-16666"/>
                <a:lumOff val="3072"/>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42120" tIns="35640" rIns="25560" bIns="35280" anchor="ctr">
              <a:noAutofit/>
            </a:bodyPr>
            <a:lstStyle/>
            <a:p>
              <a:pPr algn="ctr">
                <a:lnSpc>
                  <a:spcPct val="90000"/>
                </a:lnSpc>
                <a:spcAft>
                  <a:spcPts val="349"/>
                </a:spcAft>
              </a:pPr>
              <a:r>
                <a:rPr lang="es-GT" sz="1000" b="0" strike="noStrike" spc="-1">
                  <a:solidFill>
                    <a:srgbClr val="FFFFFF"/>
                  </a:solidFill>
                  <a:latin typeface="Segoe UI"/>
                </a:rPr>
                <a:t>New feature recommendation</a:t>
              </a:r>
              <a:endParaRPr lang="es-GT" sz="1000" b="0" strike="noStrike" spc="-1">
                <a:latin typeface="Arial"/>
              </a:endParaRPr>
            </a:p>
          </p:txBody>
        </p:sp>
        <p:sp>
          <p:nvSpPr>
            <p:cNvPr id="454" name="CustomShape 8"/>
            <p:cNvSpPr/>
            <p:nvPr/>
          </p:nvSpPr>
          <p:spPr>
            <a:xfrm>
              <a:off x="3223080" y="861840"/>
              <a:ext cx="2697480" cy="3844080"/>
            </a:xfrm>
            <a:prstGeom prst="roundRect">
              <a:avLst>
                <a:gd name="adj" fmla="val 10000"/>
              </a:avLst>
            </a:prstGeom>
            <a:solidFill>
              <a:schemeClr val="accent4">
                <a:tint val="40000"/>
                <a:hueOff val="0"/>
                <a:satOff val="0"/>
                <a:lumOff val="0"/>
                <a:alphaOff val="0"/>
              </a:schemeClr>
            </a:solidFill>
            <a:ln>
              <a:noFill/>
            </a:ln>
          </p:spPr>
          <p:style>
            <a:lnRef idx="0">
              <a:scrgbClr r="0" g="0" b="0"/>
            </a:lnRef>
            <a:fillRef idx="0">
              <a:scrgbClr r="0" g="0" b="0"/>
            </a:fillRef>
            <a:effectRef idx="0">
              <a:scrgbClr r="0" g="0" b="0"/>
            </a:effectRef>
            <a:fontRef idx="minor"/>
          </p:style>
          <p:txBody>
            <a:bodyPr lIns="190440" tIns="190440" rIns="190440" bIns="2881800" anchor="ctr">
              <a:noAutofit/>
            </a:bodyPr>
            <a:lstStyle/>
            <a:p>
              <a:pPr algn="ctr">
                <a:lnSpc>
                  <a:spcPct val="90000"/>
                </a:lnSpc>
                <a:spcAft>
                  <a:spcPts val="1749"/>
                </a:spcAft>
              </a:pPr>
              <a:r>
                <a:rPr lang="es-GT" sz="5000" b="0" strike="noStrike" spc="-1">
                  <a:solidFill>
                    <a:srgbClr val="000000"/>
                  </a:solidFill>
                  <a:latin typeface="Segoe UI"/>
                </a:rPr>
                <a:t>DEA</a:t>
              </a:r>
              <a:endParaRPr lang="es-GT" sz="5000" b="0" strike="noStrike" spc="-1">
                <a:latin typeface="Arial"/>
              </a:endParaRPr>
            </a:p>
          </p:txBody>
        </p:sp>
        <p:sp>
          <p:nvSpPr>
            <p:cNvPr id="455" name="CustomShape 9"/>
            <p:cNvSpPr/>
            <p:nvPr/>
          </p:nvSpPr>
          <p:spPr>
            <a:xfrm>
              <a:off x="3493080" y="2015280"/>
              <a:ext cx="2157840" cy="754920"/>
            </a:xfrm>
            <a:prstGeom prst="roundRect">
              <a:avLst>
                <a:gd name="adj" fmla="val 10000"/>
              </a:avLst>
            </a:prstGeom>
            <a:solidFill>
              <a:schemeClr val="accent4">
                <a:hueOff val="1661518"/>
                <a:satOff val="-22221"/>
                <a:lumOff val="4096"/>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47520" tIns="41040" rIns="25560" bIns="41400" anchor="ctr">
              <a:noAutofit/>
            </a:bodyPr>
            <a:lstStyle/>
            <a:p>
              <a:pPr algn="ctr">
                <a:lnSpc>
                  <a:spcPct val="90000"/>
                </a:lnSpc>
                <a:spcAft>
                  <a:spcPts val="349"/>
                </a:spcAft>
              </a:pPr>
              <a:r>
                <a:rPr lang="es-GT" sz="1000" b="0" strike="noStrike" spc="-1">
                  <a:solidFill>
                    <a:srgbClr val="FFFFFF"/>
                  </a:solidFill>
                  <a:latin typeface="Segoe UI"/>
                </a:rPr>
                <a:t>A/B Testing</a:t>
              </a:r>
              <a:endParaRPr lang="es-GT" sz="1000" b="0" strike="noStrike" spc="-1">
                <a:latin typeface="Arial"/>
              </a:endParaRPr>
            </a:p>
          </p:txBody>
        </p:sp>
        <p:sp>
          <p:nvSpPr>
            <p:cNvPr id="456" name="CustomShape 10"/>
            <p:cNvSpPr/>
            <p:nvPr/>
          </p:nvSpPr>
          <p:spPr>
            <a:xfrm>
              <a:off x="3493080" y="2886840"/>
              <a:ext cx="2157840" cy="754920"/>
            </a:xfrm>
            <a:prstGeom prst="roundRect">
              <a:avLst>
                <a:gd name="adj" fmla="val 10000"/>
              </a:avLst>
            </a:prstGeom>
            <a:solidFill>
              <a:schemeClr val="accent4">
                <a:hueOff val="2076898"/>
                <a:satOff val="-27776"/>
                <a:lumOff val="512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47520" tIns="41040" rIns="25560" bIns="41400" anchor="ctr">
              <a:noAutofit/>
            </a:bodyPr>
            <a:lstStyle/>
            <a:p>
              <a:pPr algn="ctr">
                <a:lnSpc>
                  <a:spcPct val="90000"/>
                </a:lnSpc>
                <a:spcAft>
                  <a:spcPts val="349"/>
                </a:spcAft>
              </a:pPr>
              <a:r>
                <a:rPr lang="es-GT" sz="1000" b="0" strike="noStrike" spc="-1">
                  <a:solidFill>
                    <a:srgbClr val="FFFFFF"/>
                  </a:solidFill>
                  <a:latin typeface="Segoe UI"/>
                </a:rPr>
                <a:t>Capture and Replay workload for performance testing and reporting</a:t>
              </a:r>
              <a:endParaRPr lang="es-GT" sz="1000" b="0" strike="noStrike" spc="-1">
                <a:latin typeface="Arial"/>
              </a:endParaRPr>
            </a:p>
          </p:txBody>
        </p:sp>
        <p:sp>
          <p:nvSpPr>
            <p:cNvPr id="457" name="CustomShape 11"/>
            <p:cNvSpPr/>
            <p:nvPr/>
          </p:nvSpPr>
          <p:spPr>
            <a:xfrm>
              <a:off x="3493080" y="3758400"/>
              <a:ext cx="2157840" cy="754920"/>
            </a:xfrm>
            <a:prstGeom prst="roundRect">
              <a:avLst>
                <a:gd name="adj" fmla="val 10000"/>
              </a:avLst>
            </a:prstGeom>
            <a:solidFill>
              <a:schemeClr val="accent4">
                <a:hueOff val="2492277"/>
                <a:satOff val="-33331"/>
                <a:lumOff val="6144"/>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47520" tIns="41040" rIns="25560" bIns="41400" anchor="ctr">
              <a:noAutofit/>
            </a:bodyPr>
            <a:lstStyle/>
            <a:p>
              <a:pPr algn="ctr">
                <a:lnSpc>
                  <a:spcPct val="90000"/>
                </a:lnSpc>
                <a:spcAft>
                  <a:spcPts val="349"/>
                </a:spcAft>
              </a:pPr>
              <a:r>
                <a:rPr lang="es-GT" sz="1000" b="0" strike="noStrike" spc="-1" dirty="0" err="1">
                  <a:solidFill>
                    <a:srgbClr val="FFFFFF"/>
                  </a:solidFill>
                  <a:latin typeface="Segoe UI"/>
                </a:rPr>
                <a:t>Also</a:t>
              </a:r>
              <a:r>
                <a:rPr lang="es-GT" sz="1000" b="0" strike="noStrike" spc="-1" dirty="0">
                  <a:solidFill>
                    <a:srgbClr val="FFFFFF"/>
                  </a:solidFill>
                  <a:latin typeface="Segoe UI"/>
                </a:rPr>
                <a:t> </a:t>
              </a:r>
              <a:r>
                <a:rPr lang="es-GT" sz="1000" b="0" strike="noStrike" spc="-1" dirty="0" err="1">
                  <a:solidFill>
                    <a:srgbClr val="FFFFFF"/>
                  </a:solidFill>
                  <a:latin typeface="Segoe UI"/>
                </a:rPr>
                <a:t>reports</a:t>
              </a:r>
              <a:r>
                <a:rPr lang="es-GT" sz="1000" b="0" strike="noStrike" spc="-1" dirty="0">
                  <a:solidFill>
                    <a:srgbClr val="FFFFFF"/>
                  </a:solidFill>
                  <a:latin typeface="Segoe UI"/>
                </a:rPr>
                <a:t> </a:t>
              </a:r>
              <a:r>
                <a:rPr lang="es-GT" sz="1000" b="0" strike="noStrike" spc="-1" dirty="0" err="1">
                  <a:solidFill>
                    <a:srgbClr val="FFFFFF"/>
                  </a:solidFill>
                  <a:latin typeface="Segoe UI"/>
                </a:rPr>
                <a:t>on</a:t>
              </a:r>
              <a:r>
                <a:rPr lang="es-GT" sz="1000" b="0" strike="noStrike" spc="-1" dirty="0">
                  <a:solidFill>
                    <a:srgbClr val="FFFFFF"/>
                  </a:solidFill>
                  <a:latin typeface="Segoe UI"/>
                </a:rPr>
                <a:t> </a:t>
              </a:r>
              <a:r>
                <a:rPr lang="es-GT" sz="1000" b="0" strike="noStrike" spc="-1" dirty="0" err="1">
                  <a:solidFill>
                    <a:srgbClr val="FFFFFF"/>
                  </a:solidFill>
                  <a:latin typeface="Segoe UI"/>
                </a:rPr>
                <a:t>migration</a:t>
              </a:r>
              <a:r>
                <a:rPr lang="es-GT" sz="1000" b="0" strike="noStrike" spc="-1" dirty="0">
                  <a:solidFill>
                    <a:srgbClr val="FFFFFF"/>
                  </a:solidFill>
                  <a:latin typeface="Segoe UI"/>
                </a:rPr>
                <a:t> </a:t>
              </a:r>
              <a:r>
                <a:rPr lang="es-GT" sz="1000" b="0" strike="noStrike" spc="-1" dirty="0" err="1">
                  <a:solidFill>
                    <a:srgbClr val="FFFFFF"/>
                  </a:solidFill>
                  <a:latin typeface="Segoe UI"/>
                </a:rPr>
                <a:t>blockers</a:t>
              </a:r>
              <a:r>
                <a:rPr lang="es-GT" sz="1000" b="0" strike="noStrike" spc="-1" dirty="0">
                  <a:solidFill>
                    <a:srgbClr val="FFFFFF"/>
                  </a:solidFill>
                  <a:latin typeface="Segoe UI"/>
                </a:rPr>
                <a:t> </a:t>
              </a:r>
              <a:r>
                <a:rPr lang="es-GT" sz="1000" b="0" strike="noStrike" spc="-1" dirty="0" err="1">
                  <a:solidFill>
                    <a:srgbClr val="FFFFFF"/>
                  </a:solidFill>
                  <a:latin typeface="Segoe UI"/>
                </a:rPr>
                <a:t>because</a:t>
              </a:r>
              <a:r>
                <a:rPr lang="es-GT" sz="1000" b="0" strike="noStrike" spc="-1" dirty="0">
                  <a:solidFill>
                    <a:srgbClr val="FFFFFF"/>
                  </a:solidFill>
                  <a:latin typeface="Segoe UI"/>
                </a:rPr>
                <a:t> of </a:t>
              </a:r>
              <a:r>
                <a:rPr lang="es-GT" sz="1000" b="0" strike="noStrike" spc="-1" dirty="0" err="1">
                  <a:solidFill>
                    <a:srgbClr val="FFFFFF"/>
                  </a:solidFill>
                  <a:latin typeface="Segoe UI"/>
                </a:rPr>
                <a:t>failed</a:t>
              </a:r>
              <a:r>
                <a:rPr lang="es-GT" sz="1000" b="0" strike="noStrike" spc="-1" dirty="0">
                  <a:solidFill>
                    <a:srgbClr val="FFFFFF"/>
                  </a:solidFill>
                  <a:latin typeface="Segoe UI"/>
                </a:rPr>
                <a:t> T-SQL </a:t>
              </a:r>
              <a:r>
                <a:rPr lang="es-GT" sz="1000" b="0" strike="noStrike" spc="-1" dirty="0" err="1">
                  <a:solidFill>
                    <a:srgbClr val="FFFFFF"/>
                  </a:solidFill>
                  <a:latin typeface="Segoe UI"/>
                </a:rPr>
                <a:t>syntax</a:t>
              </a:r>
              <a:endParaRPr lang="es-GT" sz="1000" b="0" strike="noStrike" spc="-1" dirty="0">
                <a:latin typeface="Arial"/>
              </a:endParaRPr>
            </a:p>
          </p:txBody>
        </p:sp>
        <p:sp>
          <p:nvSpPr>
            <p:cNvPr id="458" name="CustomShape 12"/>
            <p:cNvSpPr/>
            <p:nvPr/>
          </p:nvSpPr>
          <p:spPr>
            <a:xfrm>
              <a:off x="6123240" y="861840"/>
              <a:ext cx="2697480" cy="3844080"/>
            </a:xfrm>
            <a:prstGeom prst="roundRect">
              <a:avLst>
                <a:gd name="adj" fmla="val 10000"/>
              </a:avLst>
            </a:prstGeom>
            <a:solidFill>
              <a:schemeClr val="accent4">
                <a:tint val="40000"/>
                <a:hueOff val="0"/>
                <a:satOff val="0"/>
                <a:lumOff val="0"/>
                <a:alphaOff val="0"/>
              </a:schemeClr>
            </a:solidFill>
            <a:ln>
              <a:noFill/>
            </a:ln>
          </p:spPr>
          <p:style>
            <a:lnRef idx="0">
              <a:scrgbClr r="0" g="0" b="0"/>
            </a:lnRef>
            <a:fillRef idx="0">
              <a:scrgbClr r="0" g="0" b="0"/>
            </a:fillRef>
            <a:effectRef idx="0">
              <a:scrgbClr r="0" g="0" b="0"/>
            </a:effectRef>
            <a:fontRef idx="minor"/>
          </p:style>
          <p:txBody>
            <a:bodyPr lIns="190440" tIns="190440" rIns="190440" bIns="2881800" anchor="ctr">
              <a:noAutofit/>
            </a:bodyPr>
            <a:lstStyle/>
            <a:p>
              <a:pPr algn="ctr">
                <a:lnSpc>
                  <a:spcPct val="90000"/>
                </a:lnSpc>
                <a:spcAft>
                  <a:spcPts val="1749"/>
                </a:spcAft>
              </a:pPr>
              <a:r>
                <a:rPr lang="es-GT" sz="5000" b="0" strike="noStrike" spc="-1">
                  <a:solidFill>
                    <a:srgbClr val="000000"/>
                  </a:solidFill>
                  <a:latin typeface="Segoe UI"/>
                </a:rPr>
                <a:t>QTA</a:t>
              </a:r>
              <a:endParaRPr lang="es-GT" sz="5000" b="0" strike="noStrike" spc="-1">
                <a:latin typeface="Arial"/>
              </a:endParaRPr>
            </a:p>
          </p:txBody>
        </p:sp>
        <p:sp>
          <p:nvSpPr>
            <p:cNvPr id="459" name="CustomShape 13"/>
            <p:cNvSpPr/>
            <p:nvPr/>
          </p:nvSpPr>
          <p:spPr>
            <a:xfrm>
              <a:off x="6392880" y="2015280"/>
              <a:ext cx="2157840" cy="754920"/>
            </a:xfrm>
            <a:prstGeom prst="roundRect">
              <a:avLst>
                <a:gd name="adj" fmla="val 10000"/>
              </a:avLst>
            </a:prstGeom>
            <a:solidFill>
              <a:schemeClr val="accent4">
                <a:hueOff val="2907657"/>
                <a:satOff val="-38887"/>
                <a:lumOff val="7168"/>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47520" tIns="41040" rIns="25560" bIns="41400" anchor="ctr">
              <a:noAutofit/>
            </a:bodyPr>
            <a:lstStyle/>
            <a:p>
              <a:pPr algn="ctr">
                <a:lnSpc>
                  <a:spcPct val="90000"/>
                </a:lnSpc>
                <a:spcAft>
                  <a:spcPts val="349"/>
                </a:spcAft>
              </a:pPr>
              <a:r>
                <a:rPr lang="es-GT" sz="1000" b="0" strike="noStrike" spc="-1">
                  <a:solidFill>
                    <a:srgbClr val="FFFFFF"/>
                  </a:solidFill>
                  <a:latin typeface="Segoe UI"/>
                </a:rPr>
                <a:t>Upgrade Database Compatibility Model to desired state</a:t>
              </a:r>
              <a:endParaRPr lang="es-GT" sz="1000" b="0" strike="noStrike" spc="-1">
                <a:latin typeface="Arial"/>
              </a:endParaRPr>
            </a:p>
          </p:txBody>
        </p:sp>
        <p:sp>
          <p:nvSpPr>
            <p:cNvPr id="460" name="CustomShape 14"/>
            <p:cNvSpPr/>
            <p:nvPr/>
          </p:nvSpPr>
          <p:spPr>
            <a:xfrm>
              <a:off x="6392880" y="2886840"/>
              <a:ext cx="2157840" cy="754920"/>
            </a:xfrm>
            <a:prstGeom prst="roundRect">
              <a:avLst>
                <a:gd name="adj" fmla="val 10000"/>
              </a:avLst>
            </a:prstGeom>
            <a:solidFill>
              <a:schemeClr val="accent4">
                <a:hueOff val="3323036"/>
                <a:satOff val="-44442"/>
                <a:lumOff val="8192"/>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47520" tIns="41040" rIns="25560" bIns="41400" anchor="ctr">
              <a:noAutofit/>
            </a:bodyPr>
            <a:lstStyle/>
            <a:p>
              <a:pPr algn="ctr">
                <a:lnSpc>
                  <a:spcPct val="90000"/>
                </a:lnSpc>
                <a:spcAft>
                  <a:spcPts val="349"/>
                </a:spcAft>
              </a:pPr>
              <a:r>
                <a:rPr lang="es-GT" sz="1000" b="0" strike="noStrike" spc="-1">
                  <a:solidFill>
                    <a:srgbClr val="FFFFFF"/>
                  </a:solidFill>
                  <a:latin typeface="Segoe UI"/>
                </a:rPr>
                <a:t>Detects workload regressions, and tests CE model variations (subsets)</a:t>
              </a:r>
              <a:endParaRPr lang="es-GT" sz="1000" b="0" strike="noStrike" spc="-1">
                <a:latin typeface="Arial"/>
              </a:endParaRPr>
            </a:p>
          </p:txBody>
        </p:sp>
        <p:sp>
          <p:nvSpPr>
            <p:cNvPr id="461" name="CustomShape 15"/>
            <p:cNvSpPr/>
            <p:nvPr/>
          </p:nvSpPr>
          <p:spPr>
            <a:xfrm>
              <a:off x="6392880" y="3758400"/>
              <a:ext cx="2157840" cy="754920"/>
            </a:xfrm>
            <a:prstGeom prst="roundRect">
              <a:avLst>
                <a:gd name="adj" fmla="val 10000"/>
              </a:avLst>
            </a:prstGeom>
            <a:solidFill>
              <a:schemeClr val="accent4">
                <a:hueOff val="3738416"/>
                <a:satOff val="-49997"/>
                <a:lumOff val="9216"/>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47520" tIns="41040" rIns="25560" bIns="41400" anchor="ctr">
              <a:noAutofit/>
            </a:bodyPr>
            <a:lstStyle/>
            <a:p>
              <a:pPr algn="ctr">
                <a:lnSpc>
                  <a:spcPct val="90000"/>
                </a:lnSpc>
                <a:spcAft>
                  <a:spcPts val="349"/>
                </a:spcAft>
              </a:pPr>
              <a:r>
                <a:rPr lang="es-GT" sz="1000" b="0" strike="noStrike" spc="-1">
                  <a:solidFill>
                    <a:srgbClr val="FFFFFF"/>
                  </a:solidFill>
                  <a:latin typeface="Segoe UI"/>
                </a:rPr>
                <a:t>Provides tangible recommendations for tuning queries without reverting DB compat</a:t>
              </a:r>
              <a:endParaRPr lang="es-GT" sz="1000" b="0" strike="noStrike" spc="-1">
                <a:latin typeface="Arial"/>
              </a:endParaRPr>
            </a:p>
          </p:txBody>
        </p:sp>
      </p:grpSp>
      <p:grpSp>
        <p:nvGrpSpPr>
          <p:cNvPr id="462" name="Group 16"/>
          <p:cNvGrpSpPr/>
          <p:nvPr/>
        </p:nvGrpSpPr>
        <p:grpSpPr>
          <a:xfrm>
            <a:off x="0" y="0"/>
            <a:ext cx="36000" cy="36000"/>
            <a:chOff x="0" y="0"/>
            <a:chExt cx="36000" cy="36000"/>
          </a:xfrm>
        </p:grpSpPr>
      </p:grpSp>
    </p:spTree>
    <p:extLst>
      <p:ext uri="{BB962C8B-B14F-4D97-AF65-F5344CB8AC3E}">
        <p14:creationId xmlns:p14="http://schemas.microsoft.com/office/powerpoint/2010/main" val="39596649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fade">
                                      <p:cBhvr additive="repl">
                                        <p:cTn id="7" dur="500"/>
                                        <p:tgtEl>
                                          <p:spTgt spid="462"/>
                                        </p:tgtEl>
                                      </p:cBhvr>
                                    </p:animEffect>
                                  </p:childTnLst>
                                </p:cTn>
                              </p:par>
                              <p:par>
                                <p:cTn id="8" presetID="10" presetClass="entr" fill="hold" nodeType="withEffect">
                                  <p:stCondLst>
                                    <p:cond delay="0"/>
                                  </p:stCondLst>
                                  <p:childTnLst>
                                    <p:set>
                                      <p:cBhvr>
                                        <p:cTn id="9" dur="1" fill="hold">
                                          <p:stCondLst>
                                            <p:cond delay="0"/>
                                          </p:stCondLst>
                                        </p:cTn>
                                        <p:tgtEl>
                                          <p:spTgt spid="462"/>
                                        </p:tgtEl>
                                        <p:attrNameLst>
                                          <p:attrName>style.visibility</p:attrName>
                                        </p:attrNameLst>
                                      </p:cBhvr>
                                      <p:to>
                                        <p:strVal val="visible"/>
                                      </p:to>
                                    </p:set>
                                    <p:animEffect transition="in" filter="fade">
                                      <p:cBhvr additive="repl">
                                        <p:cTn id="10" dur="500"/>
                                        <p:tgtEl>
                                          <p:spTgt spid="462"/>
                                        </p:tgtEl>
                                      </p:cBhvr>
                                    </p:animEffect>
                                  </p:childTnLst>
                                </p:cTn>
                              </p:par>
                              <p:par>
                                <p:cTn id="11" presetID="10" presetClass="entr" fill="hold" nodeType="withEffect">
                                  <p:stCondLst>
                                    <p:cond delay="0"/>
                                  </p:stCondLst>
                                  <p:childTnLst>
                                    <p:set>
                                      <p:cBhvr>
                                        <p:cTn id="12" dur="1" fill="hold">
                                          <p:stCondLst>
                                            <p:cond delay="0"/>
                                          </p:stCondLst>
                                        </p:cTn>
                                        <p:tgtEl>
                                          <p:spTgt spid="462"/>
                                        </p:tgtEl>
                                        <p:attrNameLst>
                                          <p:attrName>style.visibility</p:attrName>
                                        </p:attrNameLst>
                                      </p:cBhvr>
                                      <p:to>
                                        <p:strVal val="visible"/>
                                      </p:to>
                                    </p:set>
                                    <p:animEffect transition="in" filter="fade">
                                      <p:cBhvr additive="repl">
                                        <p:cTn id="13" dur="500"/>
                                        <p:tgtEl>
                                          <p:spTgt spid="4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462"/>
                                        </p:tgtEl>
                                        <p:attrNameLst>
                                          <p:attrName>style.visibility</p:attrName>
                                        </p:attrNameLst>
                                      </p:cBhvr>
                                      <p:to>
                                        <p:strVal val="visible"/>
                                      </p:to>
                                    </p:set>
                                    <p:animEffect transition="in" filter="fade">
                                      <p:cBhvr additive="repl">
                                        <p:cTn id="18" dur="500"/>
                                        <p:tgtEl>
                                          <p:spTgt spid="462"/>
                                        </p:tgtEl>
                                      </p:cBhvr>
                                    </p:animEffect>
                                  </p:childTnLst>
                                </p:cTn>
                              </p:par>
                              <p:par>
                                <p:cTn id="19" presetID="10" presetClass="entr" fill="hold" nodeType="withEffect">
                                  <p:stCondLst>
                                    <p:cond delay="0"/>
                                  </p:stCondLst>
                                  <p:childTnLst>
                                    <p:set>
                                      <p:cBhvr>
                                        <p:cTn id="20" dur="1" fill="hold">
                                          <p:stCondLst>
                                            <p:cond delay="0"/>
                                          </p:stCondLst>
                                        </p:cTn>
                                        <p:tgtEl>
                                          <p:spTgt spid="462"/>
                                        </p:tgtEl>
                                        <p:attrNameLst>
                                          <p:attrName>style.visibility</p:attrName>
                                        </p:attrNameLst>
                                      </p:cBhvr>
                                      <p:to>
                                        <p:strVal val="visible"/>
                                      </p:to>
                                    </p:set>
                                    <p:animEffect transition="in" filter="fade">
                                      <p:cBhvr additive="repl">
                                        <p:cTn id="21" dur="500"/>
                                        <p:tgtEl>
                                          <p:spTgt spid="462"/>
                                        </p:tgtEl>
                                      </p:cBhvr>
                                    </p:animEffect>
                                  </p:childTnLst>
                                </p:cTn>
                              </p:par>
                              <p:par>
                                <p:cTn id="22" presetID="10" presetClass="entr" fill="hold" nodeType="withEffect">
                                  <p:stCondLst>
                                    <p:cond delay="0"/>
                                  </p:stCondLst>
                                  <p:childTnLst>
                                    <p:set>
                                      <p:cBhvr>
                                        <p:cTn id="23" dur="1" fill="hold">
                                          <p:stCondLst>
                                            <p:cond delay="0"/>
                                          </p:stCondLst>
                                        </p:cTn>
                                        <p:tgtEl>
                                          <p:spTgt spid="462"/>
                                        </p:tgtEl>
                                        <p:attrNameLst>
                                          <p:attrName>style.visibility</p:attrName>
                                        </p:attrNameLst>
                                      </p:cBhvr>
                                      <p:to>
                                        <p:strVal val="visible"/>
                                      </p:to>
                                    </p:set>
                                    <p:animEffect transition="in" filter="fade">
                                      <p:cBhvr additive="repl">
                                        <p:cTn id="24" dur="500"/>
                                        <p:tgtEl>
                                          <p:spTgt spid="462"/>
                                        </p:tgtEl>
                                      </p:cBhvr>
                                    </p:animEffect>
                                  </p:childTnLst>
                                </p:cTn>
                              </p:par>
                              <p:par>
                                <p:cTn id="25" presetID="10" presetClass="entr" fill="hold" nodeType="withEffect">
                                  <p:stCondLst>
                                    <p:cond delay="0"/>
                                  </p:stCondLst>
                                  <p:childTnLst>
                                    <p:set>
                                      <p:cBhvr>
                                        <p:cTn id="26" dur="1" fill="hold">
                                          <p:stCondLst>
                                            <p:cond delay="0"/>
                                          </p:stCondLst>
                                        </p:cTn>
                                        <p:tgtEl>
                                          <p:spTgt spid="462"/>
                                        </p:tgtEl>
                                        <p:attrNameLst>
                                          <p:attrName>style.visibility</p:attrName>
                                        </p:attrNameLst>
                                      </p:cBhvr>
                                      <p:to>
                                        <p:strVal val="visible"/>
                                      </p:to>
                                    </p:set>
                                    <p:animEffect transition="in" filter="fade">
                                      <p:cBhvr additive="repl">
                                        <p:cTn id="27" dur="500"/>
                                        <p:tgtEl>
                                          <p:spTgt spid="462"/>
                                        </p:tgtEl>
                                      </p:cBhvr>
                                    </p:animEffect>
                                  </p:childTnLst>
                                </p:cTn>
                              </p:par>
                              <p:par>
                                <p:cTn id="28" presetID="10" presetClass="entr" fill="hold" nodeType="withEffect">
                                  <p:stCondLst>
                                    <p:cond delay="0"/>
                                  </p:stCondLst>
                                  <p:childTnLst>
                                    <p:set>
                                      <p:cBhvr>
                                        <p:cTn id="29" dur="1" fill="hold">
                                          <p:stCondLst>
                                            <p:cond delay="0"/>
                                          </p:stCondLst>
                                        </p:cTn>
                                        <p:tgtEl>
                                          <p:spTgt spid="462"/>
                                        </p:tgtEl>
                                        <p:attrNameLst>
                                          <p:attrName>style.visibility</p:attrName>
                                        </p:attrNameLst>
                                      </p:cBhvr>
                                      <p:to>
                                        <p:strVal val="visible"/>
                                      </p:to>
                                    </p:set>
                                    <p:animEffect transition="in" filter="fade">
                                      <p:cBhvr additive="repl">
                                        <p:cTn id="30" dur="500"/>
                                        <p:tgtEl>
                                          <p:spTgt spid="462"/>
                                        </p:tgtEl>
                                      </p:cBhvr>
                                    </p:animEffect>
                                  </p:childTnLst>
                                </p:cTn>
                              </p:par>
                              <p:par>
                                <p:cTn id="31" presetID="10" presetClass="entr" fill="hold" nodeType="withEffect">
                                  <p:stCondLst>
                                    <p:cond delay="0"/>
                                  </p:stCondLst>
                                  <p:childTnLst>
                                    <p:set>
                                      <p:cBhvr>
                                        <p:cTn id="32" dur="1" fill="hold">
                                          <p:stCondLst>
                                            <p:cond delay="0"/>
                                          </p:stCondLst>
                                        </p:cTn>
                                        <p:tgtEl>
                                          <p:spTgt spid="462"/>
                                        </p:tgtEl>
                                        <p:attrNameLst>
                                          <p:attrName>style.visibility</p:attrName>
                                        </p:attrNameLst>
                                      </p:cBhvr>
                                      <p:to>
                                        <p:strVal val="visible"/>
                                      </p:to>
                                    </p:set>
                                    <p:animEffect transition="in" filter="fade">
                                      <p:cBhvr additive="repl">
                                        <p:cTn id="33" dur="500"/>
                                        <p:tgtEl>
                                          <p:spTgt spid="462"/>
                                        </p:tgtEl>
                                      </p:cBhvr>
                                    </p:animEffect>
                                  </p:childTnLst>
                                </p:cTn>
                              </p:par>
                              <p:par>
                                <p:cTn id="34" presetID="10" presetClass="entr" fill="hold" nodeType="withEffect">
                                  <p:stCondLst>
                                    <p:cond delay="0"/>
                                  </p:stCondLst>
                                  <p:childTnLst>
                                    <p:set>
                                      <p:cBhvr>
                                        <p:cTn id="35" dur="1" fill="hold">
                                          <p:stCondLst>
                                            <p:cond delay="0"/>
                                          </p:stCondLst>
                                        </p:cTn>
                                        <p:tgtEl>
                                          <p:spTgt spid="462"/>
                                        </p:tgtEl>
                                        <p:attrNameLst>
                                          <p:attrName>style.visibility</p:attrName>
                                        </p:attrNameLst>
                                      </p:cBhvr>
                                      <p:to>
                                        <p:strVal val="visible"/>
                                      </p:to>
                                    </p:set>
                                    <p:animEffect transition="in" filter="fade">
                                      <p:cBhvr additive="repl">
                                        <p:cTn id="36" dur="500"/>
                                        <p:tgtEl>
                                          <p:spTgt spid="462"/>
                                        </p:tgtEl>
                                      </p:cBhvr>
                                    </p:animEffect>
                                  </p:childTnLst>
                                </p:cTn>
                              </p:par>
                              <p:par>
                                <p:cTn id="37" presetID="10" presetClass="entr" fill="hold" nodeType="withEffect">
                                  <p:stCondLst>
                                    <p:cond delay="0"/>
                                  </p:stCondLst>
                                  <p:childTnLst>
                                    <p:set>
                                      <p:cBhvr>
                                        <p:cTn id="38" dur="1" fill="hold">
                                          <p:stCondLst>
                                            <p:cond delay="0"/>
                                          </p:stCondLst>
                                        </p:cTn>
                                        <p:tgtEl>
                                          <p:spTgt spid="462"/>
                                        </p:tgtEl>
                                        <p:attrNameLst>
                                          <p:attrName>style.visibility</p:attrName>
                                        </p:attrNameLst>
                                      </p:cBhvr>
                                      <p:to>
                                        <p:strVal val="visible"/>
                                      </p:to>
                                    </p:set>
                                    <p:animEffect transition="in" filter="fade">
                                      <p:cBhvr additive="repl">
                                        <p:cTn id="39" dur="500"/>
                                        <p:tgtEl>
                                          <p:spTgt spid="462"/>
                                        </p:tgtEl>
                                      </p:cBhvr>
                                    </p:animEffect>
                                  </p:childTnLst>
                                </p:cTn>
                              </p:par>
                              <p:par>
                                <p:cTn id="40" presetID="10" presetClass="entr" fill="hold" nodeType="withEffect">
                                  <p:stCondLst>
                                    <p:cond delay="0"/>
                                  </p:stCondLst>
                                  <p:childTnLst>
                                    <p:set>
                                      <p:cBhvr>
                                        <p:cTn id="41" dur="1" fill="hold">
                                          <p:stCondLst>
                                            <p:cond delay="0"/>
                                          </p:stCondLst>
                                        </p:cTn>
                                        <p:tgtEl>
                                          <p:spTgt spid="462"/>
                                        </p:tgtEl>
                                        <p:attrNameLst>
                                          <p:attrName>style.visibility</p:attrName>
                                        </p:attrNameLst>
                                      </p:cBhvr>
                                      <p:to>
                                        <p:strVal val="visible"/>
                                      </p:to>
                                    </p:set>
                                    <p:animEffect transition="in" filter="fade">
                                      <p:cBhvr additive="repl">
                                        <p:cTn id="42" dur="500"/>
                                        <p:tgtEl>
                                          <p:spTgt spid="462"/>
                                        </p:tgtEl>
                                      </p:cBhvr>
                                    </p:animEffect>
                                  </p:childTnLst>
                                </p:cTn>
                              </p:par>
                              <p:par>
                                <p:cTn id="43" presetID="10" presetClass="entr" fill="hold" nodeType="withEffect">
                                  <p:stCondLst>
                                    <p:cond delay="0"/>
                                  </p:stCondLst>
                                  <p:childTnLst>
                                    <p:set>
                                      <p:cBhvr>
                                        <p:cTn id="44" dur="1" fill="hold">
                                          <p:stCondLst>
                                            <p:cond delay="0"/>
                                          </p:stCondLst>
                                        </p:cTn>
                                        <p:tgtEl>
                                          <p:spTgt spid="462"/>
                                        </p:tgtEl>
                                        <p:attrNameLst>
                                          <p:attrName>style.visibility</p:attrName>
                                        </p:attrNameLst>
                                      </p:cBhvr>
                                      <p:to>
                                        <p:strVal val="visible"/>
                                      </p:to>
                                    </p:set>
                                    <p:animEffect transition="in" filter="fade">
                                      <p:cBhvr additive="repl">
                                        <p:cTn id="45" dur="5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p:cNvSpPr>
            <a:spLocks noGrp="1"/>
          </p:cNvSpPr>
          <p:nvPr>
            <p:ph type="body"/>
          </p:nvPr>
        </p:nvSpPr>
        <p:spPr>
          <a:xfrm>
            <a:off x="440279" y="972589"/>
            <a:ext cx="8121829" cy="2069869"/>
          </a:xfrm>
        </p:spPr>
        <p:txBody>
          <a:bodyPr>
            <a:normAutofit fontScale="70000" lnSpcReduction="20000"/>
          </a:bodyPr>
          <a:lstStyle/>
          <a:p>
            <a:r>
              <a:rPr lang="en-US" dirty="0"/>
              <a:t>Supports compete migration from Oracle, MySQL, SAP ASE, DB2, and Access to SQL Server 2008, </a:t>
            </a:r>
            <a:r>
              <a:rPr lang="en-US" dirty="0" smtClean="0"/>
              <a:t>2008 </a:t>
            </a:r>
            <a:r>
              <a:rPr lang="en-US" dirty="0"/>
              <a:t>R2, </a:t>
            </a:r>
            <a:r>
              <a:rPr lang="en-US" dirty="0" smtClean="0"/>
              <a:t>2012</a:t>
            </a:r>
            <a:r>
              <a:rPr lang="en-US" dirty="0"/>
              <a:t>, </a:t>
            </a:r>
            <a:r>
              <a:rPr lang="en-US" dirty="0" smtClean="0"/>
              <a:t>2014</a:t>
            </a:r>
            <a:r>
              <a:rPr lang="en-US" dirty="0"/>
              <a:t>, </a:t>
            </a:r>
            <a:r>
              <a:rPr lang="en-US" dirty="0" smtClean="0"/>
              <a:t>2016</a:t>
            </a:r>
            <a:r>
              <a:rPr lang="en-US" dirty="0"/>
              <a:t>, </a:t>
            </a:r>
            <a:r>
              <a:rPr lang="en-US" dirty="0" smtClean="0"/>
              <a:t>2017</a:t>
            </a:r>
            <a:r>
              <a:rPr lang="en-US" dirty="0"/>
              <a:t>, Azure SQL Database, and Azure SQL Data Warehouse (supported only by SSMA for Oracle).</a:t>
            </a:r>
          </a:p>
        </p:txBody>
      </p:sp>
      <p:sp>
        <p:nvSpPr>
          <p:cNvPr id="13" name="Marcador de texto 12"/>
          <p:cNvSpPr>
            <a:spLocks noGrp="1"/>
          </p:cNvSpPr>
          <p:nvPr>
            <p:ph type="body"/>
          </p:nvPr>
        </p:nvSpPr>
        <p:spPr>
          <a:xfrm>
            <a:off x="440279" y="3117273"/>
            <a:ext cx="8030389" cy="1437807"/>
          </a:xfrm>
        </p:spPr>
        <p:txBody>
          <a:bodyPr>
            <a:normAutofit fontScale="77500" lnSpcReduction="20000"/>
          </a:bodyPr>
          <a:lstStyle/>
          <a:p>
            <a:r>
              <a:rPr lang="en-US" dirty="0"/>
              <a:t>Allows users to convert a database schema to a Microsoft SQL Server schema, upload the schema, and then migrate data to the target SQL Server.</a:t>
            </a:r>
          </a:p>
        </p:txBody>
      </p:sp>
      <p:sp>
        <p:nvSpPr>
          <p:cNvPr id="8" name="Título 7"/>
          <p:cNvSpPr>
            <a:spLocks noGrp="1"/>
          </p:cNvSpPr>
          <p:nvPr>
            <p:ph type="title"/>
          </p:nvPr>
        </p:nvSpPr>
        <p:spPr/>
        <p:txBody>
          <a:bodyPr/>
          <a:lstStyle/>
          <a:p>
            <a:r>
              <a:rPr lang="es-GT" dirty="0" smtClean="0"/>
              <a:t>SQL Server </a:t>
            </a:r>
            <a:r>
              <a:rPr lang="es-GT" dirty="0" err="1" smtClean="0"/>
              <a:t>Migration</a:t>
            </a:r>
            <a:r>
              <a:rPr lang="es-GT" dirty="0" smtClean="0"/>
              <a:t> </a:t>
            </a:r>
            <a:r>
              <a:rPr lang="es-GT" dirty="0" err="1" smtClean="0"/>
              <a:t>Assistant</a:t>
            </a:r>
            <a:endParaRPr lang="en-US" dirty="0"/>
          </a:p>
        </p:txBody>
      </p:sp>
    </p:spTree>
    <p:extLst>
      <p:ext uri="{BB962C8B-B14F-4D97-AF65-F5344CB8AC3E}">
        <p14:creationId xmlns:p14="http://schemas.microsoft.com/office/powerpoint/2010/main" val="1949290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extShape 1"/>
          <p:cNvSpPr txBox="1"/>
          <p:nvPr/>
        </p:nvSpPr>
        <p:spPr>
          <a:xfrm>
            <a:off x="312840" y="437760"/>
            <a:ext cx="8480880" cy="613800"/>
          </a:xfrm>
          <a:prstGeom prst="rect">
            <a:avLst/>
          </a:prstGeom>
          <a:noFill/>
          <a:ln>
            <a:noFill/>
          </a:ln>
        </p:spPr>
        <p:txBody>
          <a:bodyPr lIns="90000" tIns="45000" rIns="90000" bIns="45000">
            <a:noAutofit/>
          </a:bodyPr>
          <a:lstStyle/>
          <a:p>
            <a:pPr>
              <a:lnSpc>
                <a:spcPts val="3501"/>
              </a:lnSpc>
            </a:pPr>
            <a:r>
              <a:rPr lang="en-US" sz="4000" b="0" strike="noStrike" spc="-1">
                <a:solidFill>
                  <a:srgbClr val="000000"/>
                </a:solidFill>
                <a:latin typeface="Segoe UI"/>
                <a:ea typeface="Segoe UI Light"/>
              </a:rPr>
              <a:t>Session takeaways</a:t>
            </a:r>
            <a:endParaRPr lang="en-US" sz="4000" b="0" strike="noStrike" spc="-1">
              <a:solidFill>
                <a:srgbClr val="000000"/>
              </a:solidFill>
              <a:latin typeface="Segoe UI"/>
            </a:endParaRPr>
          </a:p>
        </p:txBody>
      </p:sp>
      <p:sp>
        <p:nvSpPr>
          <p:cNvPr id="464" name="TextShape 2"/>
          <p:cNvSpPr txBox="1"/>
          <p:nvPr/>
        </p:nvSpPr>
        <p:spPr>
          <a:xfrm>
            <a:off x="312840" y="1051920"/>
            <a:ext cx="8480880" cy="3705480"/>
          </a:xfrm>
          <a:prstGeom prst="rect">
            <a:avLst/>
          </a:prstGeom>
          <a:noFill/>
          <a:ln>
            <a:noFill/>
          </a:ln>
        </p:spPr>
        <p:txBody>
          <a:bodyPr lIns="90000" tIns="45000" rIns="90000" bIns="45000">
            <a:noAutofit/>
          </a:bodyPr>
          <a:lstStyle/>
          <a:p>
            <a:pPr marL="343080" indent="-342720">
              <a:lnSpc>
                <a:spcPct val="100000"/>
              </a:lnSpc>
              <a:spcBef>
                <a:spcPts val="479"/>
              </a:spcBef>
              <a:buClr>
                <a:srgbClr val="33C0CD"/>
              </a:buClr>
              <a:buFont typeface="Arial"/>
              <a:buChar char="•"/>
            </a:pPr>
            <a:r>
              <a:rPr lang="en-US" sz="2400" b="0" strike="noStrike" spc="-1" dirty="0" smtClean="0">
                <a:solidFill>
                  <a:srgbClr val="505050"/>
                </a:solidFill>
                <a:latin typeface="Segoe UI"/>
                <a:ea typeface="Segoe UI Semibold"/>
              </a:rPr>
              <a:t>Review </a:t>
            </a:r>
            <a:r>
              <a:rPr lang="en-US" sz="2400" b="0" strike="noStrike" spc="-1" dirty="0">
                <a:solidFill>
                  <a:srgbClr val="505050"/>
                </a:solidFill>
                <a:latin typeface="Segoe UI"/>
                <a:ea typeface="Segoe UI Semibold"/>
              </a:rPr>
              <a:t>the database migration guide</a:t>
            </a:r>
            <a:endParaRPr lang="en-US" sz="2400" b="0" strike="noStrike" spc="-1" dirty="0">
              <a:solidFill>
                <a:srgbClr val="000000"/>
              </a:solidFill>
              <a:latin typeface="Segoe UI Semilight"/>
            </a:endParaRPr>
          </a:p>
          <a:p>
            <a:pPr marL="343080" indent="-342720">
              <a:lnSpc>
                <a:spcPct val="100000"/>
              </a:lnSpc>
              <a:spcBef>
                <a:spcPts val="479"/>
              </a:spcBef>
              <a:buClr>
                <a:srgbClr val="33C0CD"/>
              </a:buClr>
              <a:buFont typeface="Arial"/>
              <a:buChar char="•"/>
            </a:pPr>
            <a:r>
              <a:rPr lang="en-US" sz="2400" b="0" strike="noStrike" spc="-1" dirty="0">
                <a:solidFill>
                  <a:srgbClr val="505050"/>
                </a:solidFill>
                <a:latin typeface="Segoe UI"/>
                <a:ea typeface="Segoe UI Semibold"/>
              </a:rPr>
              <a:t>Familiarize yourself with the DMA, </a:t>
            </a:r>
            <a:r>
              <a:rPr lang="en-US" sz="2400" b="0" strike="noStrike" spc="-1" dirty="0" smtClean="0">
                <a:solidFill>
                  <a:srgbClr val="505050"/>
                </a:solidFill>
                <a:latin typeface="Segoe UI"/>
                <a:ea typeface="Segoe UI Semibold"/>
              </a:rPr>
              <a:t>DEA</a:t>
            </a:r>
            <a:r>
              <a:rPr lang="en-US" sz="2400" spc="-1" dirty="0">
                <a:solidFill>
                  <a:srgbClr val="505050"/>
                </a:solidFill>
                <a:latin typeface="Segoe UI"/>
                <a:ea typeface="Segoe UI Semibold"/>
              </a:rPr>
              <a:t>.</a:t>
            </a:r>
            <a:endParaRPr lang="en-US" sz="2400" b="0" strike="noStrike" spc="-1" dirty="0">
              <a:solidFill>
                <a:srgbClr val="000000"/>
              </a:solidFill>
              <a:latin typeface="Segoe UI Semilight"/>
            </a:endParaRPr>
          </a:p>
          <a:p>
            <a:pPr>
              <a:lnSpc>
                <a:spcPct val="100000"/>
              </a:lnSpc>
              <a:spcBef>
                <a:spcPts val="479"/>
              </a:spcBef>
            </a:pPr>
            <a:endParaRPr lang="en-US" sz="2400" b="0" strike="noStrike" spc="-1" dirty="0">
              <a:solidFill>
                <a:srgbClr val="000000"/>
              </a:solidFill>
              <a:latin typeface="Segoe UI Semilight"/>
            </a:endParaRPr>
          </a:p>
        </p:txBody>
      </p:sp>
    </p:spTree>
    <p:extLst>
      <p:ext uri="{BB962C8B-B14F-4D97-AF65-F5344CB8AC3E}">
        <p14:creationId xmlns:p14="http://schemas.microsoft.com/office/powerpoint/2010/main" val="47954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GT" dirty="0" err="1" smtClean="0"/>
              <a:t>Downloads</a:t>
            </a:r>
            <a:endParaRPr lang="en-US" dirty="0"/>
          </a:p>
        </p:txBody>
      </p:sp>
      <p:sp>
        <p:nvSpPr>
          <p:cNvPr id="6" name="Marcador de texto 5"/>
          <p:cNvSpPr>
            <a:spLocks noGrp="1"/>
          </p:cNvSpPr>
          <p:nvPr>
            <p:ph type="body" sz="quarter" idx="10"/>
          </p:nvPr>
        </p:nvSpPr>
        <p:spPr/>
        <p:txBody>
          <a:bodyPr/>
          <a:lstStyle/>
          <a:p>
            <a:endParaRPr lang="en-US" dirty="0"/>
          </a:p>
        </p:txBody>
      </p:sp>
      <p:sp>
        <p:nvSpPr>
          <p:cNvPr id="12" name="Marcador de texto 11"/>
          <p:cNvSpPr>
            <a:spLocks noGrp="1"/>
          </p:cNvSpPr>
          <p:nvPr>
            <p:ph type="body" sz="quarter" idx="21"/>
          </p:nvPr>
        </p:nvSpPr>
        <p:spPr>
          <a:xfrm>
            <a:off x="312744" y="1906954"/>
            <a:ext cx="8481212" cy="2850898"/>
          </a:xfrm>
        </p:spPr>
        <p:txBody>
          <a:bodyPr/>
          <a:lstStyle/>
          <a:p>
            <a:r>
              <a:rPr lang="es-GT" dirty="0" smtClean="0"/>
              <a:t>MAP:</a:t>
            </a:r>
          </a:p>
          <a:p>
            <a:r>
              <a:rPr lang="en-US" sz="2000" dirty="0">
                <a:hlinkClick r:id="rId2"/>
              </a:rPr>
              <a:t>https://</a:t>
            </a:r>
            <a:r>
              <a:rPr lang="en-US" sz="2000" dirty="0" smtClean="0">
                <a:hlinkClick r:id="rId2"/>
              </a:rPr>
              <a:t>www.microsoft.com/en-us/download/details.aspx?id=7826</a:t>
            </a:r>
            <a:endParaRPr lang="en-US" sz="2000" dirty="0" smtClean="0"/>
          </a:p>
          <a:p>
            <a:r>
              <a:rPr lang="es-GT" sz="2000" dirty="0" smtClean="0"/>
              <a:t>DMA:</a:t>
            </a:r>
          </a:p>
          <a:p>
            <a:r>
              <a:rPr lang="en-US" sz="2000" dirty="0">
                <a:hlinkClick r:id="rId3"/>
              </a:rPr>
              <a:t>https://</a:t>
            </a:r>
            <a:r>
              <a:rPr lang="en-US" sz="2000" dirty="0" smtClean="0">
                <a:hlinkClick r:id="rId3"/>
              </a:rPr>
              <a:t>www.microsoft.com/en-us/download/details.aspx?id=53595</a:t>
            </a:r>
            <a:endParaRPr lang="en-US" sz="2000" dirty="0" smtClean="0"/>
          </a:p>
          <a:p>
            <a:r>
              <a:rPr lang="es-GT" sz="2000" dirty="0" smtClean="0"/>
              <a:t>DEA:</a:t>
            </a:r>
          </a:p>
          <a:p>
            <a:r>
              <a:rPr lang="en-US" sz="2000" dirty="0">
                <a:hlinkClick r:id="rId4"/>
              </a:rPr>
              <a:t>https://</a:t>
            </a:r>
            <a:r>
              <a:rPr lang="en-US" sz="2000" dirty="0" smtClean="0">
                <a:hlinkClick r:id="rId4"/>
              </a:rPr>
              <a:t>www.microsoft.com/en-us/download/details.aspx?id=54090</a:t>
            </a:r>
            <a:endParaRPr lang="en-US" sz="2000" dirty="0" smtClean="0"/>
          </a:p>
          <a:p>
            <a:endParaRPr lang="en-US" sz="2000" dirty="0" smtClean="0"/>
          </a:p>
          <a:p>
            <a:endParaRPr lang="en-US" dirty="0"/>
          </a:p>
        </p:txBody>
      </p:sp>
    </p:spTree>
    <p:extLst>
      <p:ext uri="{BB962C8B-B14F-4D97-AF65-F5344CB8AC3E}">
        <p14:creationId xmlns:p14="http://schemas.microsoft.com/office/powerpoint/2010/main" val="17141367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0B3856-B1A1-4F35-87B8-CF9A17A74EF0}"/>
              </a:ext>
            </a:extLst>
          </p:cNvPr>
          <p:cNvSpPr>
            <a:spLocks noGrp="1"/>
          </p:cNvSpPr>
          <p:nvPr>
            <p:ph type="ctrTitle"/>
          </p:nvPr>
        </p:nvSpPr>
        <p:spPr/>
        <p:txBody>
          <a:bodyPr/>
          <a:lstStyle/>
          <a:p>
            <a:r>
              <a:rPr lang="en-CA" dirty="0"/>
              <a:t>Questions?</a:t>
            </a:r>
          </a:p>
        </p:txBody>
      </p:sp>
      <p:sp>
        <p:nvSpPr>
          <p:cNvPr id="3" name="Rectangle 2">
            <a:extLst>
              <a:ext uri="{FF2B5EF4-FFF2-40B4-BE49-F238E27FC236}">
                <a16:creationId xmlns="" xmlns:a16="http://schemas.microsoft.com/office/drawing/2014/main" id="{68BDD2AC-928D-40FD-9ED3-4482789B3ABF}"/>
              </a:ext>
            </a:extLst>
          </p:cNvPr>
          <p:cNvSpPr/>
          <p:nvPr/>
        </p:nvSpPr>
        <p:spPr>
          <a:xfrm>
            <a:off x="5154929" y="4583431"/>
            <a:ext cx="4021725" cy="560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AFAFAF"/>
              </a:solidFill>
              <a:effectLst/>
              <a:uLnTx/>
              <a:uFillTx/>
              <a:latin typeface="Segoe UI"/>
              <a:ea typeface="+mn-ea"/>
              <a:cs typeface="+mn-cs"/>
            </a:endParaRPr>
          </a:p>
        </p:txBody>
      </p:sp>
      <p:pic>
        <p:nvPicPr>
          <p:cNvPr id="5" name="Picture 4">
            <a:extLst>
              <a:ext uri="{FF2B5EF4-FFF2-40B4-BE49-F238E27FC236}">
                <a16:creationId xmlns="" xmlns:a16="http://schemas.microsoft.com/office/drawing/2014/main" id="{50427B6F-1745-4861-8709-C1F05AC0ECB4}"/>
              </a:ext>
            </a:extLst>
          </p:cNvPr>
          <p:cNvPicPr>
            <a:picLocks noChangeAspect="1"/>
          </p:cNvPicPr>
          <p:nvPr/>
        </p:nvPicPr>
        <p:blipFill>
          <a:blip r:embed="rId3"/>
          <a:stretch>
            <a:fillRect/>
          </a:stretch>
        </p:blipFill>
        <p:spPr>
          <a:xfrm>
            <a:off x="8409214" y="4674930"/>
            <a:ext cx="594266" cy="377130"/>
          </a:xfrm>
          <a:prstGeom prst="rect">
            <a:avLst/>
          </a:prstGeom>
        </p:spPr>
      </p:pic>
      <p:pic>
        <p:nvPicPr>
          <p:cNvPr id="6" name="Picture 5">
            <a:extLst>
              <a:ext uri="{FF2B5EF4-FFF2-40B4-BE49-F238E27FC236}">
                <a16:creationId xmlns="" xmlns:a16="http://schemas.microsoft.com/office/drawing/2014/main" id="{40076A82-BAEB-4DF2-BF0C-EE6418BA1D7D}"/>
              </a:ext>
            </a:extLst>
          </p:cNvPr>
          <p:cNvPicPr>
            <a:picLocks noChangeAspect="1"/>
          </p:cNvPicPr>
          <p:nvPr/>
        </p:nvPicPr>
        <p:blipFill>
          <a:blip r:embed="rId4"/>
          <a:stretch>
            <a:fillRect/>
          </a:stretch>
        </p:blipFill>
        <p:spPr>
          <a:xfrm>
            <a:off x="7177615" y="4680533"/>
            <a:ext cx="1076475" cy="371527"/>
          </a:xfrm>
          <a:prstGeom prst="rect">
            <a:avLst/>
          </a:prstGeom>
        </p:spPr>
      </p:pic>
    </p:spTree>
    <p:extLst>
      <p:ext uri="{BB962C8B-B14F-4D97-AF65-F5344CB8AC3E}">
        <p14:creationId xmlns:p14="http://schemas.microsoft.com/office/powerpoint/2010/main" val="37771585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TextShape 1"/>
          <p:cNvSpPr txBox="1"/>
          <p:nvPr/>
        </p:nvSpPr>
        <p:spPr>
          <a:xfrm>
            <a:off x="440280" y="3035880"/>
            <a:ext cx="4520880" cy="1520640"/>
          </a:xfrm>
          <a:prstGeom prst="rect">
            <a:avLst/>
          </a:prstGeom>
          <a:noFill/>
          <a:ln>
            <a:noFill/>
          </a:ln>
        </p:spPr>
        <p:txBody>
          <a:bodyPr lIns="90000" tIns="45000" rIns="90000" bIns="45000">
            <a:noAutofit/>
          </a:bodyPr>
          <a:lstStyle/>
          <a:p>
            <a:pPr>
              <a:lnSpc>
                <a:spcPct val="90000"/>
              </a:lnSpc>
            </a:pPr>
            <a:r>
              <a:rPr lang="en-US" sz="4800" b="0" strike="noStrike" spc="-1">
                <a:solidFill>
                  <a:srgbClr val="000000"/>
                </a:solidFill>
                <a:latin typeface="Segoe UI"/>
                <a:ea typeface="Segoe UI Semibold"/>
              </a:rPr>
              <a:t>Thank You</a:t>
            </a:r>
            <a:endParaRPr lang="en-US" sz="4800" b="0" strike="noStrike" spc="-1">
              <a:solidFill>
                <a:srgbClr val="000000"/>
              </a:solidFill>
              <a:latin typeface="Segoe UI Semilight"/>
            </a:endParaRPr>
          </a:p>
        </p:txBody>
      </p:sp>
    </p:spTree>
    <p:extLst>
      <p:ext uri="{BB962C8B-B14F-4D97-AF65-F5344CB8AC3E}">
        <p14:creationId xmlns:p14="http://schemas.microsoft.com/office/powerpoint/2010/main" val="65947727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Shape 1"/>
          <p:cNvSpPr txBox="1"/>
          <p:nvPr/>
        </p:nvSpPr>
        <p:spPr>
          <a:xfrm>
            <a:off x="440280" y="3035880"/>
            <a:ext cx="4520880" cy="1520640"/>
          </a:xfrm>
          <a:prstGeom prst="rect">
            <a:avLst/>
          </a:prstGeom>
          <a:noFill/>
          <a:ln>
            <a:noFill/>
          </a:ln>
        </p:spPr>
        <p:txBody>
          <a:bodyPr lIns="90000" tIns="45000" rIns="90000" bIns="45000">
            <a:noAutofit/>
          </a:bodyPr>
          <a:lstStyle/>
          <a:p>
            <a:pPr>
              <a:lnSpc>
                <a:spcPct val="90000"/>
              </a:lnSpc>
            </a:pPr>
            <a:r>
              <a:rPr lang="en-US" sz="4800" b="0" strike="noStrike" spc="-1">
                <a:solidFill>
                  <a:srgbClr val="000000"/>
                </a:solidFill>
                <a:latin typeface="Segoe UI"/>
                <a:ea typeface="Segoe UI Semibold"/>
              </a:rPr>
              <a:t>Upgrade Process</a:t>
            </a:r>
            <a:endParaRPr lang="en-US" sz="4800" b="0" strike="noStrike" spc="-1">
              <a:solidFill>
                <a:srgbClr val="000000"/>
              </a:solidFill>
              <a:latin typeface="Segoe UI Semilight"/>
            </a:endParaRPr>
          </a:p>
        </p:txBody>
      </p:sp>
      <p:sp>
        <p:nvSpPr>
          <p:cNvPr id="2" name="Marcador de texto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74732599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extShape 1"/>
          <p:cNvSpPr txBox="1"/>
          <p:nvPr/>
        </p:nvSpPr>
        <p:spPr>
          <a:xfrm>
            <a:off x="312840" y="437760"/>
            <a:ext cx="8430840" cy="613800"/>
          </a:xfrm>
          <a:prstGeom prst="rect">
            <a:avLst/>
          </a:prstGeom>
          <a:noFill/>
          <a:ln>
            <a:noFill/>
          </a:ln>
        </p:spPr>
        <p:txBody>
          <a:bodyPr lIns="90000" tIns="45000" rIns="90000" bIns="45000">
            <a:noAutofit/>
          </a:bodyPr>
          <a:lstStyle/>
          <a:p>
            <a:pPr>
              <a:lnSpc>
                <a:spcPts val="3501"/>
              </a:lnSpc>
            </a:pPr>
            <a:r>
              <a:rPr lang="en-US" sz="4000" b="0" strike="noStrike" spc="-1" dirty="0">
                <a:solidFill>
                  <a:srgbClr val="000000"/>
                </a:solidFill>
                <a:latin typeface="Segoe UI"/>
                <a:ea typeface="Segoe UI Light"/>
              </a:rPr>
              <a:t>Minimize Risk with the Database Migration Guide</a:t>
            </a:r>
            <a:endParaRPr lang="en-US" sz="4000" b="0" strike="noStrike" spc="-1" dirty="0">
              <a:solidFill>
                <a:srgbClr val="000000"/>
              </a:solidFill>
              <a:latin typeface="Segoe UI"/>
            </a:endParaRPr>
          </a:p>
        </p:txBody>
      </p:sp>
      <p:grpSp>
        <p:nvGrpSpPr>
          <p:cNvPr id="344" name="Group 11"/>
          <p:cNvGrpSpPr/>
          <p:nvPr/>
        </p:nvGrpSpPr>
        <p:grpSpPr>
          <a:xfrm>
            <a:off x="0" y="0"/>
            <a:ext cx="36000" cy="36000"/>
            <a:chOff x="0" y="0"/>
            <a:chExt cx="36000" cy="36000"/>
          </a:xfrm>
        </p:grpSpPr>
      </p:grpSp>
      <p:pic>
        <p:nvPicPr>
          <p:cNvPr id="21" name="Picture 3"/>
          <p:cNvPicPr/>
          <p:nvPr/>
        </p:nvPicPr>
        <p:blipFill>
          <a:blip r:embed="rId3"/>
          <a:stretch/>
        </p:blipFill>
        <p:spPr>
          <a:xfrm>
            <a:off x="427852" y="1331844"/>
            <a:ext cx="8315828" cy="2941982"/>
          </a:xfrm>
          <a:prstGeom prst="rect">
            <a:avLst/>
          </a:prstGeom>
          <a:ln>
            <a:noFill/>
          </a:ln>
        </p:spPr>
      </p:pic>
    </p:spTree>
    <p:extLst>
      <p:ext uri="{BB962C8B-B14F-4D97-AF65-F5344CB8AC3E}">
        <p14:creationId xmlns:p14="http://schemas.microsoft.com/office/powerpoint/2010/main" val="203369646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6763680" y="384120"/>
            <a:ext cx="2207160" cy="1129680"/>
          </a:xfrm>
          <a:prstGeom prst="roundRect">
            <a:avLst>
              <a:gd name="adj" fmla="val 16667"/>
            </a:avLst>
          </a:prstGeom>
          <a:ln>
            <a:round/>
          </a:ln>
        </p:spPr>
        <p:style>
          <a:lnRef idx="2">
            <a:schemeClr val="accent6">
              <a:shade val="50000"/>
            </a:schemeClr>
          </a:lnRef>
          <a:fillRef idx="1">
            <a:schemeClr val="accent6"/>
          </a:fillRef>
          <a:effectRef idx="0">
            <a:schemeClr val="accent6"/>
          </a:effectRef>
          <a:fontRef idx="minor"/>
        </p:style>
        <p:txBody>
          <a:bodyPr lIns="137160" tIns="109800" rIns="137160" bIns="109800">
            <a:noAutofit/>
          </a:bodyPr>
          <a:lstStyle/>
          <a:p>
            <a:pPr>
              <a:lnSpc>
                <a:spcPct val="100000"/>
              </a:lnSpc>
            </a:pPr>
            <a:r>
              <a:rPr lang="es-GT" sz="1500" b="0" strike="noStrike" spc="-1">
                <a:solidFill>
                  <a:srgbClr val="000000"/>
                </a:solidFill>
                <a:latin typeface="Segoe UI"/>
                <a:ea typeface="Segoe UI"/>
              </a:rPr>
              <a:t>Review the </a:t>
            </a:r>
            <a:r>
              <a:rPr lang="es-GT" sz="1500" b="0" strike="noStrike" spc="-1">
                <a:solidFill>
                  <a:srgbClr val="33C0CD"/>
                </a:solidFill>
                <a:latin typeface="Segoe UI"/>
                <a:ea typeface="Segoe UI"/>
                <a:hlinkClick r:id="rId3"/>
              </a:rPr>
              <a:t>Database Migration Guide</a:t>
            </a:r>
            <a:r>
              <a:rPr lang="es-GT" sz="1500" b="0" strike="noStrike" spc="-1">
                <a:solidFill>
                  <a:srgbClr val="000000"/>
                </a:solidFill>
                <a:latin typeface="Segoe UI"/>
                <a:ea typeface="Segoe UI"/>
              </a:rPr>
              <a:t> for details</a:t>
            </a:r>
            <a:endParaRPr lang="es-GT" sz="1500" b="0" strike="noStrike" spc="-1">
              <a:latin typeface="Arial"/>
            </a:endParaRPr>
          </a:p>
        </p:txBody>
      </p:sp>
      <p:sp>
        <p:nvSpPr>
          <p:cNvPr id="353" name="TextShape 2"/>
          <p:cNvSpPr txBox="1"/>
          <p:nvPr/>
        </p:nvSpPr>
        <p:spPr>
          <a:xfrm>
            <a:off x="312840" y="437760"/>
            <a:ext cx="8430840" cy="613800"/>
          </a:xfrm>
          <a:prstGeom prst="rect">
            <a:avLst/>
          </a:prstGeom>
          <a:noFill/>
          <a:ln>
            <a:noFill/>
          </a:ln>
        </p:spPr>
        <p:txBody>
          <a:bodyPr lIns="90000" tIns="45000" rIns="90000" bIns="45000">
            <a:noAutofit/>
          </a:bodyPr>
          <a:lstStyle/>
          <a:p>
            <a:pPr>
              <a:lnSpc>
                <a:spcPts val="3501"/>
              </a:lnSpc>
            </a:pPr>
            <a:r>
              <a:rPr lang="en-US" sz="4000" b="0" strike="noStrike" spc="-1">
                <a:solidFill>
                  <a:srgbClr val="000000"/>
                </a:solidFill>
                <a:latin typeface="Segoe UI"/>
                <a:ea typeface="Segoe UI Light"/>
              </a:rPr>
              <a:t>Reliable Upgrades</a:t>
            </a:r>
            <a:endParaRPr lang="en-US" sz="4000" b="0" strike="noStrike" spc="-1">
              <a:solidFill>
                <a:srgbClr val="000000"/>
              </a:solidFill>
              <a:latin typeface="Segoe UI"/>
            </a:endParaRPr>
          </a:p>
        </p:txBody>
      </p:sp>
      <p:grpSp>
        <p:nvGrpSpPr>
          <p:cNvPr id="354" name="Group 3"/>
          <p:cNvGrpSpPr/>
          <p:nvPr/>
        </p:nvGrpSpPr>
        <p:grpSpPr>
          <a:xfrm>
            <a:off x="1468800" y="935280"/>
            <a:ext cx="5433480" cy="4061880"/>
            <a:chOff x="1468800" y="935280"/>
            <a:chExt cx="5433480" cy="4061880"/>
          </a:xfrm>
        </p:grpSpPr>
        <p:sp>
          <p:nvSpPr>
            <p:cNvPr id="355" name="CustomShape 4"/>
            <p:cNvSpPr/>
            <p:nvPr/>
          </p:nvSpPr>
          <p:spPr>
            <a:xfrm rot="2535600">
              <a:off x="3134160" y="3796920"/>
              <a:ext cx="618480" cy="60120"/>
            </a:xfrm>
            <a:custGeom>
              <a:avLst/>
              <a:gdLst/>
              <a:ahLst/>
              <a:cxnLst/>
              <a:rect l="l" t="t" r="r" b="b"/>
              <a:pathLst>
                <a:path w="618945">
                  <a:moveTo>
                    <a:pt x="0" y="30322"/>
                  </a:moveTo>
                  <a:lnTo>
                    <a:pt x="618945" y="30322"/>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356" name="CustomShape 5"/>
            <p:cNvSpPr/>
            <p:nvPr/>
          </p:nvSpPr>
          <p:spPr>
            <a:xfrm>
              <a:off x="3214440" y="2936160"/>
              <a:ext cx="698400" cy="60120"/>
            </a:xfrm>
            <a:custGeom>
              <a:avLst/>
              <a:gdLst/>
              <a:ahLst/>
              <a:cxnLst/>
              <a:rect l="l" t="t" r="r" b="b"/>
              <a:pathLst>
                <a:path w="698797">
                  <a:moveTo>
                    <a:pt x="0" y="30322"/>
                  </a:moveTo>
                  <a:lnTo>
                    <a:pt x="698797" y="30322"/>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357" name="CustomShape 6"/>
            <p:cNvSpPr/>
            <p:nvPr/>
          </p:nvSpPr>
          <p:spPr>
            <a:xfrm rot="19064400">
              <a:off x="3133800" y="2074680"/>
              <a:ext cx="618480" cy="60120"/>
            </a:xfrm>
            <a:custGeom>
              <a:avLst/>
              <a:gdLst/>
              <a:ahLst/>
              <a:cxnLst/>
              <a:rect l="l" t="t" r="r" b="b"/>
              <a:pathLst>
                <a:path w="618945">
                  <a:moveTo>
                    <a:pt x="0" y="30322"/>
                  </a:moveTo>
                  <a:lnTo>
                    <a:pt x="618945" y="30322"/>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358" name="CustomShape 7"/>
            <p:cNvSpPr/>
            <p:nvPr/>
          </p:nvSpPr>
          <p:spPr>
            <a:xfrm>
              <a:off x="1468800" y="1939680"/>
              <a:ext cx="2053440" cy="205344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sp>
        <p:sp>
          <p:nvSpPr>
            <p:cNvPr id="359" name="CustomShape 8"/>
            <p:cNvSpPr/>
            <p:nvPr/>
          </p:nvSpPr>
          <p:spPr>
            <a:xfrm>
              <a:off x="3523320" y="935280"/>
              <a:ext cx="1149480" cy="114948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0080" tIns="10080" rIns="10080" bIns="10080" anchor="ctr">
              <a:noAutofit/>
            </a:bodyPr>
            <a:lstStyle/>
            <a:p>
              <a:pPr algn="ctr">
                <a:lnSpc>
                  <a:spcPct val="90000"/>
                </a:lnSpc>
                <a:spcAft>
                  <a:spcPts val="561"/>
                </a:spcAft>
              </a:pPr>
              <a:r>
                <a:rPr lang="es-GT" sz="1600" b="0" strike="noStrike" spc="-1">
                  <a:solidFill>
                    <a:srgbClr val="AFAFAF"/>
                  </a:solidFill>
                  <a:latin typeface="Segoe UI"/>
                </a:rPr>
                <a:t>Discover</a:t>
              </a:r>
              <a:endParaRPr lang="es-GT" sz="1600" b="0" strike="noStrike" spc="-1">
                <a:latin typeface="Arial"/>
              </a:endParaRPr>
            </a:p>
          </p:txBody>
        </p:sp>
        <p:sp>
          <p:nvSpPr>
            <p:cNvPr id="360" name="CustomShape 9"/>
            <p:cNvSpPr/>
            <p:nvPr/>
          </p:nvSpPr>
          <p:spPr>
            <a:xfrm>
              <a:off x="4788000" y="935280"/>
              <a:ext cx="1724400" cy="1149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171360" lvl="1" indent="-171000">
                <a:lnSpc>
                  <a:spcPct val="90000"/>
                </a:lnSpc>
                <a:spcAft>
                  <a:spcPts val="241"/>
                </a:spcAft>
                <a:buClr>
                  <a:srgbClr val="000000"/>
                </a:buClr>
                <a:buFont typeface="Symbol" charset="2"/>
                <a:buChar char=""/>
              </a:pPr>
              <a:r>
                <a:rPr lang="es-GT" sz="1600" b="0" strike="noStrike" spc="-1">
                  <a:solidFill>
                    <a:srgbClr val="000000"/>
                  </a:solidFill>
                  <a:latin typeface="Segoe UI"/>
                </a:rPr>
                <a:t>Microsoft Assessment and Planning Toolkit (MAP)</a:t>
              </a:r>
              <a:endParaRPr lang="es-GT" sz="1600" b="0" strike="noStrike" spc="-1">
                <a:latin typeface="Arial"/>
              </a:endParaRPr>
            </a:p>
          </p:txBody>
        </p:sp>
        <p:sp>
          <p:nvSpPr>
            <p:cNvPr id="361" name="CustomShape 10"/>
            <p:cNvSpPr/>
            <p:nvPr/>
          </p:nvSpPr>
          <p:spPr>
            <a:xfrm>
              <a:off x="3913200" y="2391480"/>
              <a:ext cx="1149480" cy="114948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0080" tIns="10080" rIns="10080" bIns="10080" anchor="ctr">
              <a:noAutofit/>
            </a:bodyPr>
            <a:lstStyle/>
            <a:p>
              <a:pPr algn="ctr">
                <a:lnSpc>
                  <a:spcPct val="90000"/>
                </a:lnSpc>
                <a:spcAft>
                  <a:spcPts val="561"/>
                </a:spcAft>
              </a:pPr>
              <a:r>
                <a:rPr lang="es-GT" sz="1600" b="0" strike="noStrike" spc="-1" dirty="0" err="1">
                  <a:solidFill>
                    <a:srgbClr val="AFAFAF"/>
                  </a:solidFill>
                  <a:latin typeface="Segoe UI"/>
                </a:rPr>
                <a:t>Assess</a:t>
              </a:r>
              <a:endParaRPr lang="es-GT" sz="1600" b="0" strike="noStrike" spc="-1" dirty="0">
                <a:latin typeface="Arial"/>
              </a:endParaRPr>
            </a:p>
          </p:txBody>
        </p:sp>
        <p:sp>
          <p:nvSpPr>
            <p:cNvPr id="362" name="CustomShape 11"/>
            <p:cNvSpPr/>
            <p:nvPr/>
          </p:nvSpPr>
          <p:spPr>
            <a:xfrm>
              <a:off x="5177880" y="2391480"/>
              <a:ext cx="1724400" cy="1149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171360" lvl="1" indent="-171000">
                <a:lnSpc>
                  <a:spcPct val="90000"/>
                </a:lnSpc>
                <a:spcAft>
                  <a:spcPts val="241"/>
                </a:spcAft>
                <a:buClr>
                  <a:srgbClr val="000000"/>
                </a:buClr>
                <a:buFont typeface="Symbol" charset="2"/>
                <a:buChar char=""/>
              </a:pPr>
              <a:r>
                <a:rPr lang="es-GT" sz="1600" b="0" strike="noStrike" spc="-1" dirty="0" smtClean="0">
                  <a:solidFill>
                    <a:srgbClr val="000000"/>
                  </a:solidFill>
                  <a:latin typeface="Segoe UI"/>
                </a:rPr>
                <a:t>Data </a:t>
              </a:r>
              <a:r>
                <a:rPr lang="es-GT" sz="1600" b="0" strike="noStrike" spc="-1" dirty="0" err="1">
                  <a:solidFill>
                    <a:srgbClr val="000000"/>
                  </a:solidFill>
                  <a:latin typeface="Segoe UI"/>
                </a:rPr>
                <a:t>Migration</a:t>
              </a:r>
              <a:r>
                <a:rPr lang="es-GT" sz="1600" b="0" strike="noStrike" spc="-1" dirty="0">
                  <a:solidFill>
                    <a:srgbClr val="000000"/>
                  </a:solidFill>
                  <a:latin typeface="Segoe UI"/>
                </a:rPr>
                <a:t> </a:t>
              </a:r>
              <a:r>
                <a:rPr lang="es-GT" sz="1600" b="0" strike="noStrike" spc="-1" dirty="0" err="1">
                  <a:solidFill>
                    <a:srgbClr val="000000"/>
                  </a:solidFill>
                  <a:latin typeface="Segoe UI"/>
                </a:rPr>
                <a:t>Assistant</a:t>
              </a:r>
              <a:r>
                <a:rPr lang="es-GT" sz="1600" b="0" strike="noStrike" spc="-1" dirty="0">
                  <a:solidFill>
                    <a:srgbClr val="000000"/>
                  </a:solidFill>
                  <a:latin typeface="Segoe UI"/>
                </a:rPr>
                <a:t> (DMA)</a:t>
              </a:r>
              <a:endParaRPr lang="es-GT" sz="1600" b="0" strike="noStrike" spc="-1" dirty="0">
                <a:latin typeface="Arial"/>
              </a:endParaRPr>
            </a:p>
          </p:txBody>
        </p:sp>
        <p:sp>
          <p:nvSpPr>
            <p:cNvPr id="363" name="CustomShape 12"/>
            <p:cNvSpPr/>
            <p:nvPr/>
          </p:nvSpPr>
          <p:spPr>
            <a:xfrm>
              <a:off x="3523320" y="3847680"/>
              <a:ext cx="1149480" cy="114948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0080" tIns="10080" rIns="10080" bIns="10080" anchor="ctr">
              <a:noAutofit/>
            </a:bodyPr>
            <a:lstStyle/>
            <a:p>
              <a:pPr algn="ctr">
                <a:lnSpc>
                  <a:spcPct val="90000"/>
                </a:lnSpc>
                <a:spcAft>
                  <a:spcPts val="561"/>
                </a:spcAft>
              </a:pPr>
              <a:r>
                <a:rPr lang="es-GT" sz="1600" b="0" strike="noStrike" spc="-1">
                  <a:solidFill>
                    <a:srgbClr val="AFAFAF"/>
                  </a:solidFill>
                  <a:latin typeface="Segoe UI"/>
                </a:rPr>
                <a:t>Test</a:t>
              </a:r>
              <a:endParaRPr lang="es-GT" sz="1600" b="0" strike="noStrike" spc="-1">
                <a:latin typeface="Arial"/>
              </a:endParaRPr>
            </a:p>
          </p:txBody>
        </p:sp>
        <p:sp>
          <p:nvSpPr>
            <p:cNvPr id="364" name="CustomShape 13"/>
            <p:cNvSpPr/>
            <p:nvPr/>
          </p:nvSpPr>
          <p:spPr>
            <a:xfrm>
              <a:off x="4788000" y="3847680"/>
              <a:ext cx="1724400" cy="1149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171360" lvl="1" indent="-171000">
                <a:lnSpc>
                  <a:spcPct val="90000"/>
                </a:lnSpc>
                <a:spcAft>
                  <a:spcPts val="241"/>
                </a:spcAft>
                <a:buClr>
                  <a:srgbClr val="000000"/>
                </a:buClr>
                <a:buFont typeface="Symbol" charset="2"/>
                <a:buChar char=""/>
              </a:pPr>
              <a:r>
                <a:rPr lang="es-GT" sz="1600" b="0" strike="noStrike" spc="-1">
                  <a:solidFill>
                    <a:srgbClr val="000000"/>
                  </a:solidFill>
                  <a:latin typeface="Segoe UI"/>
                </a:rPr>
                <a:t>Database Experimentation Assistant (DEA)</a:t>
              </a:r>
              <a:endParaRPr lang="es-GT" sz="1600" b="0" strike="noStrike" spc="-1">
                <a:latin typeface="Arial"/>
              </a:endParaRPr>
            </a:p>
          </p:txBody>
        </p:sp>
      </p:grpSp>
      <p:grpSp>
        <p:nvGrpSpPr>
          <p:cNvPr id="365" name="Group 14"/>
          <p:cNvGrpSpPr/>
          <p:nvPr/>
        </p:nvGrpSpPr>
        <p:grpSpPr>
          <a:xfrm>
            <a:off x="0" y="0"/>
            <a:ext cx="36000" cy="36000"/>
            <a:chOff x="0" y="0"/>
            <a:chExt cx="36000" cy="36000"/>
          </a:xfrm>
        </p:grpSpPr>
      </p:grpSp>
      <p:sp>
        <p:nvSpPr>
          <p:cNvPr id="366" name="CustomShape 15"/>
          <p:cNvSpPr/>
          <p:nvPr/>
        </p:nvSpPr>
        <p:spPr>
          <a:xfrm>
            <a:off x="1663200" y="2550960"/>
            <a:ext cx="1652760" cy="82332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es-GT" sz="1800" b="0" strike="noStrike" spc="-1">
                <a:solidFill>
                  <a:srgbClr val="AFAFAF"/>
                </a:solidFill>
                <a:latin typeface="Segoe UI"/>
              </a:rPr>
              <a:t>Fully automated using free tools from Microsoft</a:t>
            </a:r>
            <a:endParaRPr lang="es-GT" sz="1800" b="0" strike="noStrike" spc="-1">
              <a:latin typeface="Arial"/>
            </a:endParaRPr>
          </a:p>
        </p:txBody>
      </p:sp>
      <p:sp>
        <p:nvSpPr>
          <p:cNvPr id="367" name="CustomShape 16"/>
          <p:cNvSpPr/>
          <p:nvPr/>
        </p:nvSpPr>
        <p:spPr>
          <a:xfrm>
            <a:off x="4346280" y="882540"/>
            <a:ext cx="4624560" cy="4107240"/>
          </a:xfrm>
          <a:prstGeom prst="wedgeRoundRectCallout">
            <a:avLst>
              <a:gd name="adj1" fmla="val -75230"/>
              <a:gd name="adj2" fmla="val -3064"/>
              <a:gd name="adj3" fmla="val 16667"/>
            </a:avLst>
          </a:prstGeom>
          <a:solidFill>
            <a:schemeClr val="accent3"/>
          </a:solidFill>
          <a:ln>
            <a:noFill/>
          </a:ln>
        </p:spPr>
        <p:style>
          <a:lnRef idx="0">
            <a:scrgbClr r="0" g="0" b="0"/>
          </a:lnRef>
          <a:fillRef idx="0">
            <a:scrgbClr r="0" g="0" b="0"/>
          </a:fillRef>
          <a:effectRef idx="0">
            <a:scrgbClr r="0" g="0" b="0"/>
          </a:effectRef>
          <a:fontRef idx="minor"/>
        </p:style>
        <p:txBody>
          <a:bodyPr lIns="137160" tIns="109800" rIns="137160" bIns="109800">
            <a:noAutofit/>
          </a:bodyPr>
          <a:lstStyle/>
          <a:p>
            <a:pPr>
              <a:lnSpc>
                <a:spcPct val="100000"/>
              </a:lnSpc>
            </a:pPr>
            <a:r>
              <a:rPr lang="es-GT" sz="1800" b="0" i="1" strike="noStrike" spc="-1" dirty="0" smtClean="0">
                <a:solidFill>
                  <a:srgbClr val="FFFFFF"/>
                </a:solidFill>
                <a:latin typeface="Segoe UI"/>
                <a:ea typeface="Segoe UI"/>
              </a:rPr>
              <a:t>“</a:t>
            </a:r>
            <a:r>
              <a:rPr lang="es-GT" sz="1800" b="0" i="1" strike="noStrike" spc="-1" dirty="0" err="1" smtClean="0">
                <a:solidFill>
                  <a:srgbClr val="FFFFFF"/>
                </a:solidFill>
                <a:latin typeface="Segoe UI"/>
                <a:ea typeface="Segoe UI"/>
              </a:rPr>
              <a:t>With</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tools</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like</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Database</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Migration</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Assistant</a:t>
            </a:r>
            <a:r>
              <a:rPr lang="es-GT" sz="1800" b="0" i="1" strike="noStrike" spc="-1" dirty="0" smtClean="0">
                <a:solidFill>
                  <a:srgbClr val="FFFFFF"/>
                </a:solidFill>
                <a:latin typeface="Segoe UI"/>
                <a:ea typeface="Segoe UI"/>
              </a:rPr>
              <a:t> and </a:t>
            </a:r>
            <a:r>
              <a:rPr lang="es-GT" sz="1800" b="0" i="1" strike="noStrike" spc="-1" dirty="0" err="1" smtClean="0">
                <a:solidFill>
                  <a:srgbClr val="FFFFFF"/>
                </a:solidFill>
                <a:latin typeface="Segoe UI"/>
                <a:ea typeface="Segoe UI"/>
              </a:rPr>
              <a:t>Database</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Experimentation</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Assistant</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we</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were</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able</a:t>
            </a:r>
            <a:r>
              <a:rPr lang="es-GT" sz="1800" b="0" i="1" strike="noStrike" spc="-1" dirty="0" smtClean="0">
                <a:solidFill>
                  <a:srgbClr val="FFFFFF"/>
                </a:solidFill>
                <a:latin typeface="Segoe UI"/>
                <a:ea typeface="Segoe UI"/>
              </a:rPr>
              <a:t> to </a:t>
            </a:r>
            <a:r>
              <a:rPr lang="es-GT" sz="1800" b="1" i="1" strike="noStrike" spc="-1" dirty="0" smtClean="0">
                <a:solidFill>
                  <a:srgbClr val="302A7E"/>
                </a:solidFill>
                <a:latin typeface="Segoe UI"/>
                <a:ea typeface="Segoe UI"/>
              </a:rPr>
              <a:t>reduce </a:t>
            </a:r>
            <a:r>
              <a:rPr lang="es-GT" sz="1800" b="1" i="1" strike="noStrike" spc="-1" dirty="0" err="1" smtClean="0">
                <a:solidFill>
                  <a:srgbClr val="302A7E"/>
                </a:solidFill>
                <a:latin typeface="Segoe UI"/>
                <a:ea typeface="Segoe UI"/>
              </a:rPr>
              <a:t>the</a:t>
            </a:r>
            <a:r>
              <a:rPr lang="es-GT" sz="1800" b="1" i="1" strike="noStrike" spc="-1" dirty="0" smtClean="0">
                <a:solidFill>
                  <a:srgbClr val="302A7E"/>
                </a:solidFill>
                <a:latin typeface="Segoe UI"/>
                <a:ea typeface="Segoe UI"/>
              </a:rPr>
              <a:t> time and </a:t>
            </a:r>
            <a:r>
              <a:rPr lang="es-GT" sz="1800" b="1" i="1" strike="noStrike" spc="-1" dirty="0" err="1" smtClean="0">
                <a:solidFill>
                  <a:srgbClr val="302A7E"/>
                </a:solidFill>
                <a:latin typeface="Segoe UI"/>
                <a:ea typeface="Segoe UI"/>
              </a:rPr>
              <a:t>effort</a:t>
            </a:r>
            <a:r>
              <a:rPr lang="es-GT" sz="1800" b="1" i="1" strike="noStrike" spc="-1" dirty="0" smtClean="0">
                <a:solidFill>
                  <a:srgbClr val="302A7E"/>
                </a:solidFill>
                <a:latin typeface="Segoe UI"/>
                <a:ea typeface="Segoe UI"/>
              </a:rPr>
              <a:t> </a:t>
            </a:r>
            <a:r>
              <a:rPr lang="es-GT" sz="1800" b="0" i="1" strike="noStrike" spc="-1" dirty="0" err="1" smtClean="0">
                <a:solidFill>
                  <a:srgbClr val="FFFFFF"/>
                </a:solidFill>
                <a:latin typeface="Segoe UI"/>
                <a:ea typeface="Segoe UI"/>
              </a:rPr>
              <a:t>required</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for</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the</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upgrade</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enable</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automated</a:t>
            </a:r>
            <a:r>
              <a:rPr lang="es-GT" sz="1800" b="0" i="1" strike="noStrike" spc="-1" dirty="0" smtClean="0">
                <a:solidFill>
                  <a:srgbClr val="FFFFFF"/>
                </a:solidFill>
                <a:latin typeface="Segoe UI"/>
                <a:ea typeface="Segoe UI"/>
              </a:rPr>
              <a:t> A/B </a:t>
            </a:r>
            <a:r>
              <a:rPr lang="es-GT" sz="1800" b="0" i="1" strike="noStrike" spc="-1" dirty="0" err="1" smtClean="0">
                <a:solidFill>
                  <a:srgbClr val="FFFFFF"/>
                </a:solidFill>
                <a:latin typeface="Segoe UI"/>
                <a:ea typeface="Segoe UI"/>
              </a:rPr>
              <a:t>testing</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capability</a:t>
            </a:r>
            <a:r>
              <a:rPr lang="es-GT" sz="1800" b="0" i="1" strike="noStrike" spc="-1" dirty="0" smtClean="0">
                <a:solidFill>
                  <a:srgbClr val="FFFFFF"/>
                </a:solidFill>
                <a:latin typeface="Segoe UI"/>
                <a:ea typeface="Segoe UI"/>
              </a:rPr>
              <a:t> to </a:t>
            </a:r>
            <a:r>
              <a:rPr lang="es-GT" sz="1800" b="1" i="1" strike="noStrike" spc="-1" dirty="0" err="1" smtClean="0">
                <a:solidFill>
                  <a:srgbClr val="302A7E"/>
                </a:solidFill>
                <a:latin typeface="Segoe UI"/>
                <a:ea typeface="Segoe UI"/>
              </a:rPr>
              <a:t>minimize</a:t>
            </a:r>
            <a:r>
              <a:rPr lang="es-GT" sz="1800" b="1" i="1" strike="noStrike" spc="-1" dirty="0" smtClean="0">
                <a:solidFill>
                  <a:srgbClr val="302A7E"/>
                </a:solidFill>
                <a:latin typeface="Segoe UI"/>
                <a:ea typeface="Segoe UI"/>
              </a:rPr>
              <a:t> </a:t>
            </a:r>
            <a:r>
              <a:rPr lang="es-GT" sz="1800" b="1" i="1" strike="noStrike" spc="-1" dirty="0" err="1" smtClean="0">
                <a:solidFill>
                  <a:srgbClr val="302A7E"/>
                </a:solidFill>
                <a:latin typeface="Segoe UI"/>
                <a:ea typeface="Segoe UI"/>
              </a:rPr>
              <a:t>risk</a:t>
            </a:r>
            <a:r>
              <a:rPr lang="es-GT" sz="1800" b="1" i="1" strike="noStrike" spc="-1" dirty="0" smtClean="0">
                <a:solidFill>
                  <a:srgbClr val="302A7E"/>
                </a:solidFill>
                <a:latin typeface="Segoe UI"/>
                <a:ea typeface="Segoe UI"/>
              </a:rPr>
              <a:t> </a:t>
            </a:r>
            <a:r>
              <a:rPr lang="es-GT" sz="1800" b="0" i="1" strike="noStrike" spc="-1" dirty="0" smtClean="0">
                <a:solidFill>
                  <a:srgbClr val="FFFFFF"/>
                </a:solidFill>
                <a:latin typeface="Segoe UI"/>
                <a:ea typeface="Segoe UI"/>
              </a:rPr>
              <a:t>and </a:t>
            </a:r>
            <a:r>
              <a:rPr lang="es-GT" sz="1800" b="0" i="1" strike="noStrike" spc="-1" dirty="0" err="1" smtClean="0">
                <a:solidFill>
                  <a:srgbClr val="FFFFFF"/>
                </a:solidFill>
                <a:latin typeface="Segoe UI"/>
                <a:ea typeface="Segoe UI"/>
              </a:rPr>
              <a:t>provide</a:t>
            </a:r>
            <a:r>
              <a:rPr lang="es-GT" sz="1800" b="0" i="1" strike="noStrike" spc="-1" dirty="0" smtClean="0">
                <a:solidFill>
                  <a:srgbClr val="FFFFFF"/>
                </a:solidFill>
                <a:latin typeface="Segoe UI"/>
                <a:ea typeface="Segoe UI"/>
              </a:rPr>
              <a:t> a </a:t>
            </a:r>
            <a:r>
              <a:rPr lang="es-GT" sz="1800" b="1" i="1" strike="noStrike" spc="-1" dirty="0" err="1" smtClean="0">
                <a:solidFill>
                  <a:srgbClr val="302A7E"/>
                </a:solidFill>
                <a:latin typeface="Segoe UI"/>
                <a:ea typeface="Segoe UI"/>
              </a:rPr>
              <a:t>high</a:t>
            </a:r>
            <a:r>
              <a:rPr lang="es-GT" sz="1800" b="1" i="1" strike="noStrike" spc="-1" dirty="0" smtClean="0">
                <a:solidFill>
                  <a:srgbClr val="302A7E"/>
                </a:solidFill>
                <a:latin typeface="Segoe UI"/>
                <a:ea typeface="Segoe UI"/>
              </a:rPr>
              <a:t> </a:t>
            </a:r>
            <a:r>
              <a:rPr lang="es-GT" sz="1800" b="1" i="1" strike="noStrike" spc="-1" dirty="0" err="1" smtClean="0">
                <a:solidFill>
                  <a:srgbClr val="302A7E"/>
                </a:solidFill>
                <a:latin typeface="Segoe UI"/>
                <a:ea typeface="Segoe UI"/>
              </a:rPr>
              <a:t>confidence</a:t>
            </a:r>
            <a:r>
              <a:rPr lang="es-GT" sz="1800" b="0" i="1" strike="noStrike" spc="-1" dirty="0" smtClean="0">
                <a:solidFill>
                  <a:srgbClr val="302A7E"/>
                </a:solidFill>
                <a:latin typeface="Segoe UI"/>
                <a:ea typeface="Segoe UI"/>
              </a:rPr>
              <a:t> </a:t>
            </a:r>
            <a:r>
              <a:rPr lang="es-GT" sz="1800" b="0" i="1" strike="noStrike" spc="-1" dirty="0" err="1" smtClean="0">
                <a:solidFill>
                  <a:srgbClr val="FFFFFF"/>
                </a:solidFill>
                <a:latin typeface="Segoe UI"/>
                <a:ea typeface="Segoe UI"/>
              </a:rPr>
              <a:t>upgrade</a:t>
            </a:r>
            <a:r>
              <a:rPr lang="es-GT" sz="1800" b="0" i="1" strike="noStrike" spc="-1" dirty="0" smtClean="0">
                <a:solidFill>
                  <a:srgbClr val="FFFFFF"/>
                </a:solidFill>
                <a:latin typeface="Segoe UI"/>
                <a:ea typeface="Segoe UI"/>
              </a:rPr>
              <a:t> plan </a:t>
            </a:r>
            <a:r>
              <a:rPr lang="es-GT" sz="1800" b="0" i="1" strike="noStrike" spc="-1" dirty="0" err="1" smtClean="0">
                <a:solidFill>
                  <a:srgbClr val="FFFFFF"/>
                </a:solidFill>
                <a:latin typeface="Segoe UI"/>
                <a:ea typeface="Segoe UI"/>
              </a:rPr>
              <a:t>for</a:t>
            </a:r>
            <a:r>
              <a:rPr lang="es-GT" sz="1800" b="0" i="1" strike="noStrike" spc="-1" dirty="0" smtClean="0">
                <a:solidFill>
                  <a:srgbClr val="FFFFFF"/>
                </a:solidFill>
                <a:latin typeface="Segoe UI"/>
                <a:ea typeface="Segoe UI"/>
              </a:rPr>
              <a:t> a </a:t>
            </a:r>
            <a:r>
              <a:rPr lang="es-GT" sz="1800" b="0" i="1" strike="noStrike" spc="-1" dirty="0" err="1" smtClean="0">
                <a:solidFill>
                  <a:srgbClr val="FFFFFF"/>
                </a:solidFill>
                <a:latin typeface="Segoe UI"/>
                <a:ea typeface="Segoe UI"/>
              </a:rPr>
              <a:t>mission</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critical</a:t>
            </a:r>
            <a:r>
              <a:rPr lang="es-GT" sz="1800" b="0" i="1" strike="noStrike" spc="-1" dirty="0" smtClean="0">
                <a:solidFill>
                  <a:srgbClr val="FFFFFF"/>
                </a:solidFill>
                <a:latin typeface="Segoe UI"/>
                <a:ea typeface="Segoe UI"/>
              </a:rPr>
              <a:t>, Tier-1 </a:t>
            </a:r>
            <a:r>
              <a:rPr lang="es-GT" sz="1800" b="0" i="1" strike="noStrike" spc="-1" dirty="0" err="1" smtClean="0">
                <a:solidFill>
                  <a:srgbClr val="FFFFFF"/>
                </a:solidFill>
                <a:latin typeface="Segoe UI"/>
                <a:ea typeface="Segoe UI"/>
              </a:rPr>
              <a:t>environment</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spanning</a:t>
            </a:r>
            <a:r>
              <a:rPr lang="es-GT" sz="1800" b="0" i="1" strike="noStrike" spc="-1" dirty="0" smtClean="0">
                <a:solidFill>
                  <a:srgbClr val="FFFFFF"/>
                </a:solidFill>
                <a:latin typeface="Segoe UI"/>
                <a:ea typeface="Segoe UI"/>
              </a:rPr>
              <a:t> </a:t>
            </a:r>
            <a:r>
              <a:rPr lang="es-GT" sz="1800" b="0" i="1" strike="noStrike" spc="-1" dirty="0" err="1" smtClean="0">
                <a:solidFill>
                  <a:srgbClr val="FFFFFF"/>
                </a:solidFill>
                <a:latin typeface="Segoe UI"/>
                <a:ea typeface="Segoe UI"/>
              </a:rPr>
              <a:t>over</a:t>
            </a:r>
            <a:r>
              <a:rPr lang="es-GT" sz="1800" b="0" i="1" strike="noStrike" spc="-1" dirty="0" smtClean="0">
                <a:solidFill>
                  <a:srgbClr val="FFFFFF"/>
                </a:solidFill>
                <a:latin typeface="Segoe UI"/>
                <a:ea typeface="Segoe UI"/>
              </a:rPr>
              <a:t> a 1000 </a:t>
            </a:r>
            <a:r>
              <a:rPr lang="es-GT" sz="1800" b="0" i="1" strike="noStrike" spc="-1" dirty="0" err="1" smtClean="0">
                <a:solidFill>
                  <a:srgbClr val="FFFFFF"/>
                </a:solidFill>
                <a:latin typeface="Segoe UI"/>
                <a:ea typeface="Segoe UI"/>
              </a:rPr>
              <a:t>instances</a:t>
            </a:r>
            <a:r>
              <a:rPr lang="es-GT" sz="1800" b="0" i="1" strike="noStrike" spc="-1" dirty="0" smtClean="0">
                <a:solidFill>
                  <a:srgbClr val="FFFFFF"/>
                </a:solidFill>
                <a:latin typeface="Segoe UI"/>
                <a:ea typeface="Segoe UI"/>
              </a:rPr>
              <a:t> of SQL Server </a:t>
            </a:r>
            <a:r>
              <a:rPr lang="es-GT" sz="1800" b="0" i="1" strike="noStrike" spc="-1" dirty="0" err="1" smtClean="0">
                <a:solidFill>
                  <a:srgbClr val="FFFFFF"/>
                </a:solidFill>
                <a:latin typeface="Segoe UI"/>
                <a:ea typeface="Segoe UI"/>
              </a:rPr>
              <a:t>within</a:t>
            </a:r>
            <a:r>
              <a:rPr lang="es-GT" sz="1800" b="0" i="1" strike="noStrike" spc="-1" dirty="0" smtClean="0">
                <a:solidFill>
                  <a:srgbClr val="FFFFFF"/>
                </a:solidFill>
                <a:latin typeface="Segoe UI"/>
                <a:ea typeface="Segoe UI"/>
              </a:rPr>
              <a:t> 3 </a:t>
            </a:r>
            <a:r>
              <a:rPr lang="es-GT" sz="1800" b="0" i="1" strike="noStrike" spc="-1" dirty="0" err="1" smtClean="0">
                <a:solidFill>
                  <a:srgbClr val="FFFFFF"/>
                </a:solidFill>
                <a:latin typeface="Segoe UI"/>
                <a:ea typeface="Segoe UI"/>
              </a:rPr>
              <a:t>months</a:t>
            </a:r>
            <a:r>
              <a:rPr lang="es-GT" sz="1800" b="0" i="1" strike="noStrike" spc="-1" dirty="0" smtClean="0">
                <a:solidFill>
                  <a:srgbClr val="FFFFFF"/>
                </a:solidFill>
                <a:latin typeface="Segoe UI"/>
                <a:ea typeface="Segoe UI"/>
              </a:rPr>
              <a:t>.”</a:t>
            </a:r>
            <a:endParaRPr lang="es-GT" sz="1800" b="0" strike="noStrike" spc="-1" dirty="0" smtClean="0">
              <a:latin typeface="Arial"/>
            </a:endParaRPr>
          </a:p>
          <a:p>
            <a:pPr>
              <a:lnSpc>
                <a:spcPct val="100000"/>
              </a:lnSpc>
            </a:pPr>
            <a:endParaRPr lang="es-GT" sz="1800" b="0" strike="noStrike" spc="-1" dirty="0" smtClean="0">
              <a:latin typeface="Arial"/>
            </a:endParaRPr>
          </a:p>
          <a:p>
            <a:pPr>
              <a:lnSpc>
                <a:spcPct val="100000"/>
              </a:lnSpc>
            </a:pPr>
            <a:r>
              <a:rPr lang="es-GT" sz="1800" b="0" strike="noStrike" spc="-1" dirty="0" err="1" smtClean="0">
                <a:solidFill>
                  <a:srgbClr val="FFFFFF"/>
                </a:solidFill>
                <a:latin typeface="Segoe UI"/>
                <a:ea typeface="Segoe UI"/>
              </a:rPr>
              <a:t>Salesforce</a:t>
            </a:r>
            <a:r>
              <a:rPr lang="es-GT" sz="1800" b="0" strike="noStrike" spc="-1" dirty="0" smtClean="0">
                <a:solidFill>
                  <a:srgbClr val="FFFFFF"/>
                </a:solidFill>
                <a:latin typeface="Segoe UI"/>
                <a:ea typeface="Segoe UI"/>
              </a:rPr>
              <a:t> – PASS Summit 2017</a:t>
            </a:r>
            <a:endParaRPr lang="es-GT" sz="1800" b="0" strike="noStrike" spc="-1" dirty="0">
              <a:latin typeface="Arial"/>
            </a:endParaRPr>
          </a:p>
        </p:txBody>
      </p:sp>
    </p:spTree>
    <p:extLst>
      <p:ext uri="{BB962C8B-B14F-4D97-AF65-F5344CB8AC3E}">
        <p14:creationId xmlns:p14="http://schemas.microsoft.com/office/powerpoint/2010/main" val="223412872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additive="repl">
                                        <p:cTn id="7" dur="500"/>
                                        <p:tgtEl>
                                          <p:spTgt spid="365"/>
                                        </p:tgtEl>
                                      </p:cBhvr>
                                    </p:animEffect>
                                  </p:childTnLst>
                                </p:cTn>
                              </p:par>
                              <p:par>
                                <p:cTn id="8" presetID="1" presetClass="entr" fill="hold" nodeType="withEffect">
                                  <p:stCondLst>
                                    <p:cond delay="0"/>
                                  </p:stCondLst>
                                  <p:childTnLst>
                                    <p:set>
                                      <p:cBhvr>
                                        <p:cTn id="9" dur="1" fill="hold">
                                          <p:stCondLst>
                                            <p:cond delay="0"/>
                                          </p:stCondLst>
                                        </p:cTn>
                                        <p:tgtEl>
                                          <p:spTgt spid="36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fill="hold" nodeType="clickEffect">
                                  <p:stCondLst>
                                    <p:cond delay="0"/>
                                  </p:stCondLst>
                                  <p:childTnLst>
                                    <p:set>
                                      <p:cBhvr>
                                        <p:cTn id="13" dur="1" fill="hold">
                                          <p:stCondLst>
                                            <p:cond delay="0"/>
                                          </p:stCondLst>
                                        </p:cTn>
                                        <p:tgtEl>
                                          <p:spTgt spid="365"/>
                                        </p:tgtEl>
                                        <p:attrNameLst>
                                          <p:attrName>style.visibility</p:attrName>
                                        </p:attrNameLst>
                                      </p:cBhvr>
                                      <p:to>
                                        <p:strVal val="visible"/>
                                      </p:to>
                                    </p:set>
                                    <p:animEffect transition="in" filter="fade">
                                      <p:cBhvr additive="repl">
                                        <p:cTn id="14" dur="500"/>
                                        <p:tgtEl>
                                          <p:spTgt spid="365"/>
                                        </p:tgtEl>
                                      </p:cBhvr>
                                    </p:animEffect>
                                  </p:childTnLst>
                                </p:cTn>
                              </p:par>
                              <p:par>
                                <p:cTn id="15" presetID="10" presetClass="entr"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additive="repl">
                                        <p:cTn id="17" dur="500"/>
                                        <p:tgtEl>
                                          <p:spTgt spid="365"/>
                                        </p:tgtEl>
                                      </p:cBhvr>
                                    </p:animEffect>
                                  </p:childTnLst>
                                </p:cTn>
                              </p:par>
                              <p:par>
                                <p:cTn id="18" presetID="10" presetClass="entr" fill="hold" nodeType="withEffect">
                                  <p:stCondLst>
                                    <p:cond delay="0"/>
                                  </p:stCondLst>
                                  <p:childTnLst>
                                    <p:set>
                                      <p:cBhvr>
                                        <p:cTn id="19" dur="1" fill="hold">
                                          <p:stCondLst>
                                            <p:cond delay="0"/>
                                          </p:stCondLst>
                                        </p:cTn>
                                        <p:tgtEl>
                                          <p:spTgt spid="365"/>
                                        </p:tgtEl>
                                        <p:attrNameLst>
                                          <p:attrName>style.visibility</p:attrName>
                                        </p:attrNameLst>
                                      </p:cBhvr>
                                      <p:to>
                                        <p:strVal val="visible"/>
                                      </p:to>
                                    </p:set>
                                    <p:animEffect transition="in" filter="fade">
                                      <p:cBhvr additive="repl">
                                        <p:cTn id="20" dur="500"/>
                                        <p:tgtEl>
                                          <p:spTgt spid="36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365"/>
                                        </p:tgtEl>
                                        <p:attrNameLst>
                                          <p:attrName>style.visibility</p:attrName>
                                        </p:attrNameLst>
                                      </p:cBhvr>
                                      <p:to>
                                        <p:strVal val="visible"/>
                                      </p:to>
                                    </p:set>
                                    <p:animEffect transition="in" filter="fade">
                                      <p:cBhvr additive="repl">
                                        <p:cTn id="25" dur="500"/>
                                        <p:tgtEl>
                                          <p:spTgt spid="365"/>
                                        </p:tgtEl>
                                      </p:cBhvr>
                                    </p:animEffect>
                                  </p:childTnLst>
                                </p:cTn>
                              </p:par>
                              <p:par>
                                <p:cTn id="26" presetID="10" presetClass="entr" fill="hold" nodeType="withEffect">
                                  <p:stCondLst>
                                    <p:cond delay="0"/>
                                  </p:stCondLst>
                                  <p:childTnLst>
                                    <p:set>
                                      <p:cBhvr>
                                        <p:cTn id="27" dur="1" fill="hold">
                                          <p:stCondLst>
                                            <p:cond delay="0"/>
                                          </p:stCondLst>
                                        </p:cTn>
                                        <p:tgtEl>
                                          <p:spTgt spid="365"/>
                                        </p:tgtEl>
                                        <p:attrNameLst>
                                          <p:attrName>style.visibility</p:attrName>
                                        </p:attrNameLst>
                                      </p:cBhvr>
                                      <p:to>
                                        <p:strVal val="visible"/>
                                      </p:to>
                                    </p:set>
                                    <p:animEffect transition="in" filter="fade">
                                      <p:cBhvr additive="repl">
                                        <p:cTn id="28" dur="500"/>
                                        <p:tgtEl>
                                          <p:spTgt spid="365"/>
                                        </p:tgtEl>
                                      </p:cBhvr>
                                    </p:animEffect>
                                  </p:childTnLst>
                                </p:cTn>
                              </p:par>
                              <p:par>
                                <p:cTn id="29" presetID="10" presetClass="entr" fill="hold" nodeType="withEffect">
                                  <p:stCondLst>
                                    <p:cond delay="0"/>
                                  </p:stCondLst>
                                  <p:childTnLst>
                                    <p:set>
                                      <p:cBhvr>
                                        <p:cTn id="30" dur="1" fill="hold">
                                          <p:stCondLst>
                                            <p:cond delay="0"/>
                                          </p:stCondLst>
                                        </p:cTn>
                                        <p:tgtEl>
                                          <p:spTgt spid="365"/>
                                        </p:tgtEl>
                                        <p:attrNameLst>
                                          <p:attrName>style.visibility</p:attrName>
                                        </p:attrNameLst>
                                      </p:cBhvr>
                                      <p:to>
                                        <p:strVal val="visible"/>
                                      </p:to>
                                    </p:set>
                                    <p:animEffect transition="in" filter="fade">
                                      <p:cBhvr additive="repl">
                                        <p:cTn id="31" dur="500"/>
                                        <p:tgtEl>
                                          <p:spTgt spid="36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365"/>
                                        </p:tgtEl>
                                        <p:attrNameLst>
                                          <p:attrName>style.visibility</p:attrName>
                                        </p:attrNameLst>
                                      </p:cBhvr>
                                      <p:to>
                                        <p:strVal val="visible"/>
                                      </p:to>
                                    </p:set>
                                    <p:animEffect transition="in" filter="fade">
                                      <p:cBhvr additive="repl">
                                        <p:cTn id="36" dur="500"/>
                                        <p:tgtEl>
                                          <p:spTgt spid="365"/>
                                        </p:tgtEl>
                                      </p:cBhvr>
                                    </p:animEffect>
                                  </p:childTnLst>
                                </p:cTn>
                              </p:par>
                              <p:par>
                                <p:cTn id="37" presetID="10" presetClass="entr" fill="hold" nodeType="withEffect">
                                  <p:stCondLst>
                                    <p:cond delay="0"/>
                                  </p:stCondLst>
                                  <p:childTnLst>
                                    <p:set>
                                      <p:cBhvr>
                                        <p:cTn id="38" dur="1" fill="hold">
                                          <p:stCondLst>
                                            <p:cond delay="0"/>
                                          </p:stCondLst>
                                        </p:cTn>
                                        <p:tgtEl>
                                          <p:spTgt spid="365"/>
                                        </p:tgtEl>
                                        <p:attrNameLst>
                                          <p:attrName>style.visibility</p:attrName>
                                        </p:attrNameLst>
                                      </p:cBhvr>
                                      <p:to>
                                        <p:strVal val="visible"/>
                                      </p:to>
                                    </p:set>
                                    <p:animEffect transition="in" filter="fade">
                                      <p:cBhvr additive="repl">
                                        <p:cTn id="39" dur="500"/>
                                        <p:tgtEl>
                                          <p:spTgt spid="365"/>
                                        </p:tgtEl>
                                      </p:cBhvr>
                                    </p:animEffect>
                                  </p:childTnLst>
                                </p:cTn>
                              </p:par>
                              <p:par>
                                <p:cTn id="40" presetID="10" presetClass="entr" fill="hold" nodeType="withEffect">
                                  <p:stCondLst>
                                    <p:cond delay="0"/>
                                  </p:stCondLst>
                                  <p:childTnLst>
                                    <p:set>
                                      <p:cBhvr>
                                        <p:cTn id="41" dur="1" fill="hold">
                                          <p:stCondLst>
                                            <p:cond delay="0"/>
                                          </p:stCondLst>
                                        </p:cTn>
                                        <p:tgtEl>
                                          <p:spTgt spid="365"/>
                                        </p:tgtEl>
                                        <p:attrNameLst>
                                          <p:attrName>style.visibility</p:attrName>
                                        </p:attrNameLst>
                                      </p:cBhvr>
                                      <p:to>
                                        <p:strVal val="visible"/>
                                      </p:to>
                                    </p:set>
                                    <p:animEffect transition="in" filter="fade">
                                      <p:cBhvr additive="repl">
                                        <p:cTn id="42" dur="500"/>
                                        <p:tgtEl>
                                          <p:spTgt spid="36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fill="hold" nodeType="clickEffect">
                                  <p:stCondLst>
                                    <p:cond delay="0"/>
                                  </p:stCondLst>
                                  <p:childTnLst>
                                    <p:set>
                                      <p:cBhvr>
                                        <p:cTn id="46" dur="1" fill="hold">
                                          <p:stCondLst>
                                            <p:cond delay="0"/>
                                          </p:stCondLst>
                                        </p:cTn>
                                        <p:tgtEl>
                                          <p:spTgt spid="367"/>
                                        </p:tgtEl>
                                        <p:attrNameLst>
                                          <p:attrName>style.visibility</p:attrName>
                                        </p:attrNameLst>
                                      </p:cBhvr>
                                      <p:to>
                                        <p:strVal val="visible"/>
                                      </p:to>
                                    </p:set>
                                    <p:animEffect transition="in" filter="fade">
                                      <p:cBhvr additive="repl">
                                        <p:cTn id="47" dur="1000"/>
                                        <p:tgtEl>
                                          <p:spTgt spid="367"/>
                                        </p:tgtEl>
                                      </p:cBhvr>
                                    </p:animEffect>
                                    <p:anim calcmode="lin" valueType="num">
                                      <p:cBhvr additive="repl">
                                        <p:cTn id="48" dur="1000" fill="hold"/>
                                        <p:tgtEl>
                                          <p:spTgt spid="367"/>
                                        </p:tgtEl>
                                        <p:attrNameLst>
                                          <p:attrName>ppt_x</p:attrName>
                                        </p:attrNameLst>
                                      </p:cBhvr>
                                      <p:tavLst>
                                        <p:tav tm="0">
                                          <p:val>
                                            <p:strVal val="#ppt_x"/>
                                          </p:val>
                                        </p:tav>
                                        <p:tav tm="100000">
                                          <p:val>
                                            <p:strVal val="#ppt_x"/>
                                          </p:val>
                                        </p:tav>
                                      </p:tavLst>
                                    </p:anim>
                                    <p:anim calcmode="lin" valueType="num">
                                      <p:cBhvr additive="repl">
                                        <p:cTn id="49" dur="1000" fill="hold"/>
                                        <p:tgtEl>
                                          <p:spTgt spid="3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Shape 1"/>
          <p:cNvSpPr txBox="1"/>
          <p:nvPr/>
        </p:nvSpPr>
        <p:spPr>
          <a:xfrm>
            <a:off x="440280" y="3035880"/>
            <a:ext cx="4520880" cy="1520640"/>
          </a:xfrm>
          <a:prstGeom prst="rect">
            <a:avLst/>
          </a:prstGeom>
          <a:noFill/>
          <a:ln>
            <a:noFill/>
          </a:ln>
        </p:spPr>
        <p:txBody>
          <a:bodyPr lIns="90000" tIns="45000" rIns="90000" bIns="45000">
            <a:noAutofit/>
          </a:bodyPr>
          <a:lstStyle/>
          <a:p>
            <a:pPr>
              <a:lnSpc>
                <a:spcPct val="90000"/>
              </a:lnSpc>
            </a:pPr>
            <a:r>
              <a:rPr lang="en-US" sz="4800" b="0" strike="noStrike" spc="-1">
                <a:solidFill>
                  <a:srgbClr val="000000"/>
                </a:solidFill>
                <a:latin typeface="Segoe UI"/>
                <a:ea typeface="Segoe UI Semibold"/>
              </a:rPr>
              <a:t>Discover</a:t>
            </a:r>
            <a:endParaRPr lang="en-US" sz="4800" b="0" strike="noStrike" spc="-1">
              <a:solidFill>
                <a:srgbClr val="000000"/>
              </a:solidFill>
              <a:latin typeface="Segoe UI Semilight"/>
            </a:endParaRPr>
          </a:p>
        </p:txBody>
      </p:sp>
      <p:pic>
        <p:nvPicPr>
          <p:cNvPr id="369" name="Picture 2"/>
          <p:cNvPicPr/>
          <p:nvPr/>
        </p:nvPicPr>
        <p:blipFill>
          <a:blip r:embed="rId3"/>
          <a:stretch/>
        </p:blipFill>
        <p:spPr>
          <a:xfrm>
            <a:off x="3308760" y="2825640"/>
            <a:ext cx="5394600" cy="1726920"/>
          </a:xfrm>
          <a:prstGeom prst="rect">
            <a:avLst/>
          </a:prstGeom>
          <a:ln>
            <a:noFill/>
          </a:ln>
        </p:spPr>
      </p:pic>
    </p:spTree>
    <p:extLst>
      <p:ext uri="{BB962C8B-B14F-4D97-AF65-F5344CB8AC3E}">
        <p14:creationId xmlns:p14="http://schemas.microsoft.com/office/powerpoint/2010/main" val="98805064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extShape 1"/>
          <p:cNvSpPr txBox="1"/>
          <p:nvPr/>
        </p:nvSpPr>
        <p:spPr>
          <a:xfrm>
            <a:off x="312840" y="437760"/>
            <a:ext cx="8430840" cy="613800"/>
          </a:xfrm>
          <a:prstGeom prst="rect">
            <a:avLst/>
          </a:prstGeom>
          <a:noFill/>
          <a:ln>
            <a:noFill/>
          </a:ln>
        </p:spPr>
        <p:txBody>
          <a:bodyPr lIns="90000" tIns="45000" rIns="90000" bIns="45000">
            <a:noAutofit/>
          </a:bodyPr>
          <a:lstStyle/>
          <a:p>
            <a:pPr>
              <a:lnSpc>
                <a:spcPts val="3501"/>
              </a:lnSpc>
            </a:pPr>
            <a:r>
              <a:rPr lang="en-US" sz="4000" b="0" strike="noStrike" spc="-1">
                <a:solidFill>
                  <a:srgbClr val="000000"/>
                </a:solidFill>
                <a:latin typeface="Segoe UI"/>
                <a:ea typeface="Segoe UI Light"/>
              </a:rPr>
              <a:t>Discover with MAP Toolkit</a:t>
            </a:r>
            <a:endParaRPr lang="en-US" sz="4000" b="0" strike="noStrike" spc="-1">
              <a:solidFill>
                <a:srgbClr val="000000"/>
              </a:solidFill>
              <a:latin typeface="Segoe UI"/>
            </a:endParaRPr>
          </a:p>
        </p:txBody>
      </p:sp>
      <p:grpSp>
        <p:nvGrpSpPr>
          <p:cNvPr id="371" name="Group 2"/>
          <p:cNvGrpSpPr/>
          <p:nvPr/>
        </p:nvGrpSpPr>
        <p:grpSpPr>
          <a:xfrm>
            <a:off x="-1700640" y="-14040"/>
            <a:ext cx="10695960" cy="6004080"/>
            <a:chOff x="-1700640" y="-14040"/>
            <a:chExt cx="10695960" cy="6004080"/>
          </a:xfrm>
        </p:grpSpPr>
        <p:sp>
          <p:nvSpPr>
            <p:cNvPr id="372" name="CustomShape 3"/>
            <p:cNvSpPr/>
            <p:nvPr/>
          </p:nvSpPr>
          <p:spPr>
            <a:xfrm>
              <a:off x="-1700640" y="-14040"/>
              <a:ext cx="6004080" cy="6004080"/>
            </a:xfrm>
            <a:prstGeom prst="blockArc">
              <a:avLst>
                <a:gd name="adj1" fmla="val 18900000"/>
                <a:gd name="adj2" fmla="val 2700000"/>
                <a:gd name="adj3" fmla="val 360"/>
              </a:avLst>
            </a:prstGeom>
            <a:noFill/>
            <a:ln>
              <a:solidFill>
                <a:schemeClr val="accent5">
                  <a:hueOff val="0"/>
                  <a:satOff val="0"/>
                  <a:lumOff val="0"/>
                  <a:alphaOff val="0"/>
                </a:schemeClr>
              </a:solidFill>
              <a:round/>
            </a:ln>
          </p:spPr>
          <p:style>
            <a:lnRef idx="2">
              <a:scrgbClr r="0" g="0" b="0"/>
            </a:lnRef>
            <a:fillRef idx="0">
              <a:scrgbClr r="0" g="0" b="0"/>
            </a:fillRef>
            <a:effectRef idx="0">
              <a:scrgbClr r="0" g="0" b="0"/>
            </a:effectRef>
            <a:fontRef idx="minor"/>
          </p:style>
        </p:sp>
        <p:sp>
          <p:nvSpPr>
            <p:cNvPr id="373" name="CustomShape 4"/>
            <p:cNvSpPr/>
            <p:nvPr/>
          </p:nvSpPr>
          <p:spPr>
            <a:xfrm>
              <a:off x="3652560" y="961200"/>
              <a:ext cx="5342760" cy="405000"/>
            </a:xfrm>
            <a:prstGeom prst="rect">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321840" tIns="40680" rIns="40680" bIns="40680" anchor="ctr">
              <a:noAutofit/>
            </a:bodyPr>
            <a:lstStyle/>
            <a:p>
              <a:pPr>
                <a:lnSpc>
                  <a:spcPct val="90000"/>
                </a:lnSpc>
                <a:spcAft>
                  <a:spcPts val="561"/>
                </a:spcAft>
              </a:pPr>
              <a:r>
                <a:rPr lang="es-GT" sz="1600" b="0" strike="noStrike" spc="-1">
                  <a:solidFill>
                    <a:srgbClr val="AFAFAF"/>
                  </a:solidFill>
                  <a:latin typeface="Segoe UI"/>
                </a:rPr>
                <a:t>Which SQL Server versions do I have?</a:t>
              </a:r>
              <a:endParaRPr lang="es-GT" sz="1600" b="0" strike="noStrike" spc="-1">
                <a:latin typeface="Arial"/>
              </a:endParaRPr>
            </a:p>
          </p:txBody>
        </p:sp>
        <p:sp>
          <p:nvSpPr>
            <p:cNvPr id="374" name="CustomShape 5"/>
            <p:cNvSpPr/>
            <p:nvPr/>
          </p:nvSpPr>
          <p:spPr>
            <a:xfrm>
              <a:off x="3399120" y="910440"/>
              <a:ext cx="506160" cy="506160"/>
            </a:xfrm>
            <a:prstGeom prst="ellipse">
              <a:avLst/>
            </a:prstGeom>
            <a:solidFill>
              <a:schemeClr val="lt1">
                <a:hueOff val="0"/>
                <a:satOff val="0"/>
                <a:lumOff val="0"/>
                <a:alphaOff val="0"/>
              </a:schemeClr>
            </a:solidFill>
            <a:ln>
              <a:solidFill>
                <a:schemeClr val="accent4">
                  <a:hueOff val="0"/>
                  <a:satOff val="0"/>
                  <a:lumOff val="0"/>
                  <a:alphaOff val="0"/>
                </a:schemeClr>
              </a:solidFill>
              <a:round/>
            </a:ln>
          </p:spPr>
          <p:style>
            <a:lnRef idx="2">
              <a:scrgbClr r="0" g="0" b="0"/>
            </a:lnRef>
            <a:fillRef idx="0">
              <a:scrgbClr r="0" g="0" b="0"/>
            </a:fillRef>
            <a:effectRef idx="0">
              <a:scrgbClr r="0" g="0" b="0"/>
            </a:effectRef>
            <a:fontRef idx="minor"/>
          </p:style>
        </p:sp>
        <p:sp>
          <p:nvSpPr>
            <p:cNvPr id="375" name="CustomShape 6"/>
            <p:cNvSpPr/>
            <p:nvPr/>
          </p:nvSpPr>
          <p:spPr>
            <a:xfrm>
              <a:off x="4019400" y="1569600"/>
              <a:ext cx="4975560" cy="405000"/>
            </a:xfrm>
            <a:prstGeom prst="rect">
              <a:avLst/>
            </a:prstGeom>
            <a:solidFill>
              <a:schemeClr val="accent4">
                <a:hueOff val="623069"/>
                <a:satOff val="-8333"/>
                <a:lumOff val="1536"/>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321840" tIns="40680" rIns="40680" bIns="40680" anchor="ctr">
              <a:noAutofit/>
            </a:bodyPr>
            <a:lstStyle/>
            <a:p>
              <a:pPr>
                <a:lnSpc>
                  <a:spcPct val="90000"/>
                </a:lnSpc>
                <a:spcAft>
                  <a:spcPts val="561"/>
                </a:spcAft>
              </a:pPr>
              <a:r>
                <a:rPr lang="es-GT" sz="1600" b="0" strike="noStrike" spc="-1">
                  <a:solidFill>
                    <a:srgbClr val="AFAFAF"/>
                  </a:solidFill>
                  <a:latin typeface="Segoe UI"/>
                </a:rPr>
                <a:t>Which Editions am I running?</a:t>
              </a:r>
              <a:endParaRPr lang="es-GT" sz="1600" b="0" strike="noStrike" spc="-1">
                <a:latin typeface="Arial"/>
              </a:endParaRPr>
            </a:p>
          </p:txBody>
        </p:sp>
        <p:sp>
          <p:nvSpPr>
            <p:cNvPr id="376" name="CustomShape 7"/>
            <p:cNvSpPr/>
            <p:nvPr/>
          </p:nvSpPr>
          <p:spPr>
            <a:xfrm>
              <a:off x="3765960" y="1518840"/>
              <a:ext cx="506160" cy="506160"/>
            </a:xfrm>
            <a:prstGeom prst="ellipse">
              <a:avLst/>
            </a:prstGeom>
            <a:solidFill>
              <a:schemeClr val="lt1">
                <a:hueOff val="0"/>
                <a:satOff val="0"/>
                <a:lumOff val="0"/>
                <a:alphaOff val="0"/>
              </a:schemeClr>
            </a:solidFill>
            <a:ln>
              <a:solidFill>
                <a:schemeClr val="accent4">
                  <a:hueOff val="623069"/>
                  <a:satOff val="-8333"/>
                  <a:lumOff val="1536"/>
                  <a:alphaOff val="0"/>
                </a:schemeClr>
              </a:solidFill>
              <a:round/>
            </a:ln>
          </p:spPr>
          <p:style>
            <a:lnRef idx="2">
              <a:scrgbClr r="0" g="0" b="0"/>
            </a:lnRef>
            <a:fillRef idx="0">
              <a:scrgbClr r="0" g="0" b="0"/>
            </a:fillRef>
            <a:effectRef idx="0">
              <a:scrgbClr r="0" g="0" b="0"/>
            </a:effectRef>
            <a:fontRef idx="minor"/>
          </p:style>
        </p:sp>
        <p:sp>
          <p:nvSpPr>
            <p:cNvPr id="377" name="CustomShape 8"/>
            <p:cNvSpPr/>
            <p:nvPr/>
          </p:nvSpPr>
          <p:spPr>
            <a:xfrm>
              <a:off x="4220640" y="2177280"/>
              <a:ext cx="4774680" cy="405000"/>
            </a:xfrm>
            <a:prstGeom prst="rect">
              <a:avLst/>
            </a:prstGeom>
            <a:solidFill>
              <a:schemeClr val="accent4">
                <a:hueOff val="1246139"/>
                <a:satOff val="-16666"/>
                <a:lumOff val="3072"/>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321840" tIns="40680" rIns="40680" bIns="40680" anchor="ctr">
              <a:noAutofit/>
            </a:bodyPr>
            <a:lstStyle/>
            <a:p>
              <a:pPr>
                <a:lnSpc>
                  <a:spcPct val="90000"/>
                </a:lnSpc>
                <a:spcAft>
                  <a:spcPts val="561"/>
                </a:spcAft>
              </a:pPr>
              <a:r>
                <a:rPr lang="es-GT" sz="1600" b="0" strike="noStrike" spc="-1">
                  <a:solidFill>
                    <a:srgbClr val="AFAFAF"/>
                  </a:solidFill>
                  <a:latin typeface="Segoe UI"/>
                </a:rPr>
                <a:t>Which SQL Server components are installed?</a:t>
              </a:r>
              <a:endParaRPr lang="es-GT" sz="1600" b="0" strike="noStrike" spc="-1">
                <a:latin typeface="Arial"/>
              </a:endParaRPr>
            </a:p>
          </p:txBody>
        </p:sp>
        <p:sp>
          <p:nvSpPr>
            <p:cNvPr id="378" name="CustomShape 9"/>
            <p:cNvSpPr/>
            <p:nvPr/>
          </p:nvSpPr>
          <p:spPr>
            <a:xfrm>
              <a:off x="3967200" y="2126520"/>
              <a:ext cx="506160" cy="506160"/>
            </a:xfrm>
            <a:prstGeom prst="ellipse">
              <a:avLst/>
            </a:prstGeom>
            <a:solidFill>
              <a:schemeClr val="lt1">
                <a:hueOff val="0"/>
                <a:satOff val="0"/>
                <a:lumOff val="0"/>
                <a:alphaOff val="0"/>
              </a:schemeClr>
            </a:solidFill>
            <a:ln>
              <a:solidFill>
                <a:schemeClr val="accent4">
                  <a:hueOff val="1246139"/>
                  <a:satOff val="-16666"/>
                  <a:lumOff val="3072"/>
                  <a:alphaOff val="0"/>
                </a:schemeClr>
              </a:solidFill>
              <a:round/>
            </a:ln>
          </p:spPr>
          <p:style>
            <a:lnRef idx="2">
              <a:scrgbClr r="0" g="0" b="0"/>
            </a:lnRef>
            <a:fillRef idx="0">
              <a:scrgbClr r="0" g="0" b="0"/>
            </a:fillRef>
            <a:effectRef idx="0">
              <a:scrgbClr r="0" g="0" b="0"/>
            </a:effectRef>
            <a:fontRef idx="minor"/>
          </p:style>
        </p:sp>
        <p:sp>
          <p:nvSpPr>
            <p:cNvPr id="379" name="CustomShape 10"/>
            <p:cNvSpPr/>
            <p:nvPr/>
          </p:nvSpPr>
          <p:spPr>
            <a:xfrm>
              <a:off x="4284720" y="2785680"/>
              <a:ext cx="4710240" cy="405000"/>
            </a:xfrm>
            <a:prstGeom prst="rect">
              <a:avLst/>
            </a:prstGeom>
            <a:solidFill>
              <a:schemeClr val="accent4">
                <a:hueOff val="1869208"/>
                <a:satOff val="-24999"/>
                <a:lumOff val="4608"/>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321840" tIns="40680" rIns="40680" bIns="40680" anchor="ctr">
              <a:noAutofit/>
            </a:bodyPr>
            <a:lstStyle/>
            <a:p>
              <a:pPr>
                <a:lnSpc>
                  <a:spcPct val="90000"/>
                </a:lnSpc>
                <a:spcAft>
                  <a:spcPts val="561"/>
                </a:spcAft>
              </a:pPr>
              <a:r>
                <a:rPr lang="es-GT" sz="1600" b="0" strike="noStrike" spc="-1">
                  <a:solidFill>
                    <a:srgbClr val="AFAFAF"/>
                  </a:solidFill>
                  <a:latin typeface="Segoe UI"/>
                </a:rPr>
                <a:t>How many cores are on each server?</a:t>
              </a:r>
              <a:endParaRPr lang="es-GT" sz="1600" b="0" strike="noStrike" spc="-1">
                <a:latin typeface="Arial"/>
              </a:endParaRPr>
            </a:p>
          </p:txBody>
        </p:sp>
        <p:sp>
          <p:nvSpPr>
            <p:cNvPr id="380" name="CustomShape 11"/>
            <p:cNvSpPr/>
            <p:nvPr/>
          </p:nvSpPr>
          <p:spPr>
            <a:xfrm>
              <a:off x="4031640" y="2734920"/>
              <a:ext cx="506160" cy="506160"/>
            </a:xfrm>
            <a:prstGeom prst="ellipse">
              <a:avLst/>
            </a:prstGeom>
            <a:solidFill>
              <a:schemeClr val="lt1">
                <a:hueOff val="0"/>
                <a:satOff val="0"/>
                <a:lumOff val="0"/>
                <a:alphaOff val="0"/>
              </a:schemeClr>
            </a:solidFill>
            <a:ln>
              <a:solidFill>
                <a:schemeClr val="accent4">
                  <a:hueOff val="1869208"/>
                  <a:satOff val="-24999"/>
                  <a:lumOff val="4608"/>
                  <a:alphaOff val="0"/>
                </a:schemeClr>
              </a:solidFill>
              <a:round/>
            </a:ln>
          </p:spPr>
          <p:style>
            <a:lnRef idx="2">
              <a:scrgbClr r="0" g="0" b="0"/>
            </a:lnRef>
            <a:fillRef idx="0">
              <a:scrgbClr r="0" g="0" b="0"/>
            </a:fillRef>
            <a:effectRef idx="0">
              <a:scrgbClr r="0" g="0" b="0"/>
            </a:effectRef>
            <a:fontRef idx="minor"/>
          </p:style>
        </p:sp>
        <p:sp>
          <p:nvSpPr>
            <p:cNvPr id="381" name="CustomShape 12"/>
            <p:cNvSpPr/>
            <p:nvPr/>
          </p:nvSpPr>
          <p:spPr>
            <a:xfrm>
              <a:off x="4220640" y="3393720"/>
              <a:ext cx="4774680" cy="405000"/>
            </a:xfrm>
            <a:prstGeom prst="rect">
              <a:avLst/>
            </a:prstGeom>
            <a:solidFill>
              <a:schemeClr val="accent4">
                <a:hueOff val="2492277"/>
                <a:satOff val="-33331"/>
                <a:lumOff val="6144"/>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321840" tIns="40680" rIns="40680" bIns="40680" anchor="ctr">
              <a:noAutofit/>
            </a:bodyPr>
            <a:lstStyle/>
            <a:p>
              <a:pPr>
                <a:lnSpc>
                  <a:spcPct val="90000"/>
                </a:lnSpc>
                <a:spcAft>
                  <a:spcPts val="561"/>
                </a:spcAft>
              </a:pPr>
              <a:r>
                <a:rPr lang="es-GT" sz="1600" b="0" strike="noStrike" spc="-1">
                  <a:solidFill>
                    <a:srgbClr val="AFAFAF"/>
                  </a:solidFill>
                  <a:latin typeface="Segoe UI"/>
                </a:rPr>
                <a:t>How many databases are in each instance?</a:t>
              </a:r>
              <a:endParaRPr lang="es-GT" sz="1600" b="0" strike="noStrike" spc="-1">
                <a:latin typeface="Arial"/>
              </a:endParaRPr>
            </a:p>
          </p:txBody>
        </p:sp>
        <p:sp>
          <p:nvSpPr>
            <p:cNvPr id="382" name="CustomShape 13"/>
            <p:cNvSpPr/>
            <p:nvPr/>
          </p:nvSpPr>
          <p:spPr>
            <a:xfrm>
              <a:off x="3967200" y="3343320"/>
              <a:ext cx="506160" cy="506160"/>
            </a:xfrm>
            <a:prstGeom prst="ellipse">
              <a:avLst/>
            </a:prstGeom>
            <a:solidFill>
              <a:schemeClr val="lt1">
                <a:hueOff val="0"/>
                <a:satOff val="0"/>
                <a:lumOff val="0"/>
                <a:alphaOff val="0"/>
              </a:schemeClr>
            </a:solidFill>
            <a:ln>
              <a:solidFill>
                <a:schemeClr val="accent4">
                  <a:hueOff val="2492277"/>
                  <a:satOff val="-33331"/>
                  <a:lumOff val="6144"/>
                  <a:alphaOff val="0"/>
                </a:schemeClr>
              </a:solidFill>
              <a:round/>
            </a:ln>
          </p:spPr>
          <p:style>
            <a:lnRef idx="2">
              <a:scrgbClr r="0" g="0" b="0"/>
            </a:lnRef>
            <a:fillRef idx="0">
              <a:scrgbClr r="0" g="0" b="0"/>
            </a:fillRef>
            <a:effectRef idx="0">
              <a:scrgbClr r="0" g="0" b="0"/>
            </a:effectRef>
            <a:fontRef idx="minor"/>
          </p:style>
        </p:sp>
        <p:sp>
          <p:nvSpPr>
            <p:cNvPr id="383" name="CustomShape 14"/>
            <p:cNvSpPr/>
            <p:nvPr/>
          </p:nvSpPr>
          <p:spPr>
            <a:xfrm>
              <a:off x="4019400" y="4001760"/>
              <a:ext cx="4975560" cy="405000"/>
            </a:xfrm>
            <a:prstGeom prst="rect">
              <a:avLst/>
            </a:prstGeom>
            <a:solidFill>
              <a:schemeClr val="accent4">
                <a:hueOff val="3115346"/>
                <a:satOff val="-41664"/>
                <a:lumOff val="768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321840" tIns="40680" rIns="40680" bIns="40680" anchor="ctr">
              <a:noAutofit/>
            </a:bodyPr>
            <a:lstStyle/>
            <a:p>
              <a:pPr>
                <a:lnSpc>
                  <a:spcPct val="90000"/>
                </a:lnSpc>
                <a:spcAft>
                  <a:spcPts val="561"/>
                </a:spcAft>
              </a:pPr>
              <a:r>
                <a:rPr lang="es-GT" sz="1600" b="0" strike="noStrike" spc="-1">
                  <a:solidFill>
                    <a:srgbClr val="AFAFAF"/>
                  </a:solidFill>
                  <a:latin typeface="Segoe UI"/>
                </a:rPr>
                <a:t>What are the sizes of all my databases?</a:t>
              </a:r>
              <a:endParaRPr lang="es-GT" sz="1600" b="0" strike="noStrike" spc="-1">
                <a:latin typeface="Arial"/>
              </a:endParaRPr>
            </a:p>
          </p:txBody>
        </p:sp>
        <p:sp>
          <p:nvSpPr>
            <p:cNvPr id="384" name="CustomShape 15"/>
            <p:cNvSpPr/>
            <p:nvPr/>
          </p:nvSpPr>
          <p:spPr>
            <a:xfrm>
              <a:off x="3765960" y="3951000"/>
              <a:ext cx="506160" cy="506160"/>
            </a:xfrm>
            <a:prstGeom prst="ellipse">
              <a:avLst/>
            </a:prstGeom>
            <a:solidFill>
              <a:schemeClr val="lt1">
                <a:hueOff val="0"/>
                <a:satOff val="0"/>
                <a:lumOff val="0"/>
                <a:alphaOff val="0"/>
              </a:schemeClr>
            </a:solidFill>
            <a:ln>
              <a:solidFill>
                <a:schemeClr val="accent4">
                  <a:hueOff val="3115346"/>
                  <a:satOff val="-41664"/>
                  <a:lumOff val="7680"/>
                  <a:alphaOff val="0"/>
                </a:schemeClr>
              </a:solidFill>
              <a:round/>
            </a:ln>
          </p:spPr>
          <p:style>
            <a:lnRef idx="2">
              <a:scrgbClr r="0" g="0" b="0"/>
            </a:lnRef>
            <a:fillRef idx="0">
              <a:scrgbClr r="0" g="0" b="0"/>
            </a:fillRef>
            <a:effectRef idx="0">
              <a:scrgbClr r="0" g="0" b="0"/>
            </a:effectRef>
            <a:fontRef idx="minor"/>
          </p:style>
        </p:sp>
        <p:sp>
          <p:nvSpPr>
            <p:cNvPr id="385" name="CustomShape 16"/>
            <p:cNvSpPr/>
            <p:nvPr/>
          </p:nvSpPr>
          <p:spPr>
            <a:xfrm>
              <a:off x="3652560" y="4610160"/>
              <a:ext cx="5342760" cy="405000"/>
            </a:xfrm>
            <a:prstGeom prst="rect">
              <a:avLst/>
            </a:prstGeom>
            <a:solidFill>
              <a:schemeClr val="accent4">
                <a:hueOff val="3738416"/>
                <a:satOff val="-49997"/>
                <a:lumOff val="9216"/>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321840" tIns="40680" rIns="40680" bIns="40680" anchor="ctr">
              <a:noAutofit/>
            </a:bodyPr>
            <a:lstStyle/>
            <a:p>
              <a:pPr>
                <a:lnSpc>
                  <a:spcPct val="90000"/>
                </a:lnSpc>
                <a:spcAft>
                  <a:spcPts val="561"/>
                </a:spcAft>
              </a:pPr>
              <a:r>
                <a:rPr lang="es-GT" sz="1600" b="0" strike="noStrike" spc="-1">
                  <a:solidFill>
                    <a:srgbClr val="AFAFAF"/>
                  </a:solidFill>
                  <a:latin typeface="Segoe UI"/>
                </a:rPr>
                <a:t>What are the settings for each instance and database?</a:t>
              </a:r>
              <a:endParaRPr lang="es-GT" sz="1600" b="0" strike="noStrike" spc="-1">
                <a:latin typeface="Arial"/>
              </a:endParaRPr>
            </a:p>
          </p:txBody>
        </p:sp>
        <p:sp>
          <p:nvSpPr>
            <p:cNvPr id="386" name="CustomShape 17"/>
            <p:cNvSpPr/>
            <p:nvPr/>
          </p:nvSpPr>
          <p:spPr>
            <a:xfrm>
              <a:off x="3399120" y="4559400"/>
              <a:ext cx="506160" cy="506160"/>
            </a:xfrm>
            <a:prstGeom prst="ellipse">
              <a:avLst/>
            </a:prstGeom>
            <a:solidFill>
              <a:schemeClr val="lt1">
                <a:hueOff val="0"/>
                <a:satOff val="0"/>
                <a:lumOff val="0"/>
                <a:alphaOff val="0"/>
              </a:schemeClr>
            </a:solidFill>
            <a:ln>
              <a:solidFill>
                <a:schemeClr val="accent4">
                  <a:hueOff val="3738416"/>
                  <a:satOff val="-49997"/>
                  <a:lumOff val="9216"/>
                  <a:alphaOff val="0"/>
                </a:schemeClr>
              </a:solidFill>
              <a:round/>
            </a:ln>
          </p:spPr>
          <p:style>
            <a:lnRef idx="2">
              <a:scrgbClr r="0" g="0" b="0"/>
            </a:lnRef>
            <a:fillRef idx="0">
              <a:scrgbClr r="0" g="0" b="0"/>
            </a:fillRef>
            <a:effectRef idx="0">
              <a:scrgbClr r="0" g="0" b="0"/>
            </a:effectRef>
            <a:fontRef idx="minor"/>
          </p:style>
        </p:sp>
      </p:grpSp>
      <p:grpSp>
        <p:nvGrpSpPr>
          <p:cNvPr id="387" name="Group 18"/>
          <p:cNvGrpSpPr/>
          <p:nvPr/>
        </p:nvGrpSpPr>
        <p:grpSpPr>
          <a:xfrm>
            <a:off x="0" y="0"/>
            <a:ext cx="36000" cy="36000"/>
            <a:chOff x="0" y="0"/>
            <a:chExt cx="36000" cy="36000"/>
          </a:xfrm>
        </p:grpSpPr>
      </p:grpSp>
      <p:pic>
        <p:nvPicPr>
          <p:cNvPr id="388" name="Picture 3"/>
          <p:cNvPicPr/>
          <p:nvPr/>
        </p:nvPicPr>
        <p:blipFill>
          <a:blip r:embed="rId3"/>
          <a:srcRect l="728" t="1278" r="728" b="966"/>
          <a:stretch/>
        </p:blipFill>
        <p:spPr>
          <a:xfrm>
            <a:off x="216000" y="2069640"/>
            <a:ext cx="3697920" cy="1812960"/>
          </a:xfrm>
          <a:prstGeom prst="rect">
            <a:avLst/>
          </a:prstGeom>
          <a:ln>
            <a:solidFill>
              <a:srgbClr val="D2D2D2"/>
            </a:solidFill>
          </a:ln>
        </p:spPr>
      </p:pic>
    </p:spTree>
    <p:extLst>
      <p:ext uri="{BB962C8B-B14F-4D97-AF65-F5344CB8AC3E}">
        <p14:creationId xmlns:p14="http://schemas.microsoft.com/office/powerpoint/2010/main" val="366968363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TextShape 1"/>
          <p:cNvSpPr txBox="1"/>
          <p:nvPr/>
        </p:nvSpPr>
        <p:spPr>
          <a:xfrm>
            <a:off x="440280" y="3035880"/>
            <a:ext cx="4520880" cy="1520640"/>
          </a:xfrm>
          <a:prstGeom prst="rect">
            <a:avLst/>
          </a:prstGeom>
          <a:noFill/>
          <a:ln>
            <a:noFill/>
          </a:ln>
        </p:spPr>
        <p:txBody>
          <a:bodyPr lIns="90000" tIns="45000" rIns="90000" bIns="45000">
            <a:noAutofit/>
          </a:bodyPr>
          <a:lstStyle/>
          <a:p>
            <a:pPr>
              <a:lnSpc>
                <a:spcPct val="90000"/>
              </a:lnSpc>
            </a:pPr>
            <a:r>
              <a:rPr lang="en-US" sz="4800" b="0" strike="noStrike" spc="-1">
                <a:solidFill>
                  <a:srgbClr val="000000"/>
                </a:solidFill>
                <a:latin typeface="Segoe UI"/>
                <a:ea typeface="Segoe UI Semibold"/>
              </a:rPr>
              <a:t>Assess &amp; Convert</a:t>
            </a:r>
            <a:endParaRPr lang="en-US" sz="4800" b="0" strike="noStrike" spc="-1">
              <a:solidFill>
                <a:srgbClr val="000000"/>
              </a:solidFill>
              <a:latin typeface="Segoe UI Semilight"/>
            </a:endParaRPr>
          </a:p>
        </p:txBody>
      </p:sp>
      <p:pic>
        <p:nvPicPr>
          <p:cNvPr id="390" name="Picture 3"/>
          <p:cNvPicPr/>
          <p:nvPr/>
        </p:nvPicPr>
        <p:blipFill>
          <a:blip r:embed="rId3"/>
          <a:stretch/>
        </p:blipFill>
        <p:spPr>
          <a:xfrm>
            <a:off x="3310200" y="2826360"/>
            <a:ext cx="5403600" cy="1730160"/>
          </a:xfrm>
          <a:prstGeom prst="rect">
            <a:avLst/>
          </a:prstGeom>
          <a:ln>
            <a:noFill/>
          </a:ln>
        </p:spPr>
      </p:pic>
    </p:spTree>
    <p:extLst>
      <p:ext uri="{BB962C8B-B14F-4D97-AF65-F5344CB8AC3E}">
        <p14:creationId xmlns:p14="http://schemas.microsoft.com/office/powerpoint/2010/main" val="148292724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TextShape 1"/>
          <p:cNvSpPr txBox="1"/>
          <p:nvPr/>
        </p:nvSpPr>
        <p:spPr>
          <a:xfrm>
            <a:off x="312840" y="186120"/>
            <a:ext cx="8430840" cy="865440"/>
          </a:xfrm>
          <a:prstGeom prst="rect">
            <a:avLst/>
          </a:prstGeom>
          <a:noFill/>
          <a:ln>
            <a:noFill/>
          </a:ln>
        </p:spPr>
        <p:txBody>
          <a:bodyPr lIns="90000" tIns="45000" rIns="90000" bIns="45000">
            <a:noAutofit/>
          </a:bodyPr>
          <a:lstStyle/>
          <a:p>
            <a:pPr>
              <a:lnSpc>
                <a:spcPts val="3501"/>
              </a:lnSpc>
            </a:pPr>
            <a:r>
              <a:rPr lang="en-US" sz="4000" b="0" strike="noStrike" spc="-1">
                <a:solidFill>
                  <a:srgbClr val="000000"/>
                </a:solidFill>
                <a:latin typeface="Segoe UI"/>
                <a:ea typeface="Segoe UI Light"/>
              </a:rPr>
              <a:t>Assess &amp; Convert with DMA</a:t>
            </a:r>
            <a:endParaRPr lang="en-US" sz="4000" b="0" strike="noStrike" spc="-1">
              <a:solidFill>
                <a:srgbClr val="000000"/>
              </a:solidFill>
              <a:latin typeface="Segoe UI"/>
            </a:endParaRPr>
          </a:p>
        </p:txBody>
      </p:sp>
      <p:grpSp>
        <p:nvGrpSpPr>
          <p:cNvPr id="392" name="Group 2"/>
          <p:cNvGrpSpPr/>
          <p:nvPr/>
        </p:nvGrpSpPr>
        <p:grpSpPr>
          <a:xfrm>
            <a:off x="1733400" y="671760"/>
            <a:ext cx="5847840" cy="4371840"/>
            <a:chOff x="1733400" y="671760"/>
            <a:chExt cx="5847840" cy="4371840"/>
          </a:xfrm>
        </p:grpSpPr>
        <p:sp>
          <p:nvSpPr>
            <p:cNvPr id="393" name="CustomShape 3"/>
            <p:cNvSpPr/>
            <p:nvPr/>
          </p:nvSpPr>
          <p:spPr>
            <a:xfrm rot="2535600">
              <a:off x="3525120" y="3762000"/>
              <a:ext cx="666720" cy="45360"/>
            </a:xfrm>
            <a:custGeom>
              <a:avLst/>
              <a:gdLst/>
              <a:ahLst/>
              <a:cxnLst/>
              <a:rect l="l" t="t" r="r" b="b"/>
              <a:pathLst>
                <a:path w="667034">
                  <a:moveTo>
                    <a:pt x="0" y="22939"/>
                  </a:moveTo>
                  <a:lnTo>
                    <a:pt x="667034" y="22939"/>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394" name="CustomShape 4"/>
            <p:cNvSpPr/>
            <p:nvPr/>
          </p:nvSpPr>
          <p:spPr>
            <a:xfrm>
              <a:off x="3611880" y="2835000"/>
              <a:ext cx="752400" cy="45360"/>
            </a:xfrm>
            <a:custGeom>
              <a:avLst/>
              <a:gdLst/>
              <a:ahLst/>
              <a:cxnLst/>
              <a:rect l="l" t="t" r="r" b="b"/>
              <a:pathLst>
                <a:path w="752900">
                  <a:moveTo>
                    <a:pt x="0" y="22939"/>
                  </a:moveTo>
                  <a:lnTo>
                    <a:pt x="752900" y="22939"/>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395" name="CustomShape 5"/>
            <p:cNvSpPr/>
            <p:nvPr/>
          </p:nvSpPr>
          <p:spPr>
            <a:xfrm rot="19064400">
              <a:off x="3524760" y="1907640"/>
              <a:ext cx="666720" cy="45360"/>
            </a:xfrm>
            <a:custGeom>
              <a:avLst/>
              <a:gdLst/>
              <a:ahLst/>
              <a:cxnLst/>
              <a:rect l="l" t="t" r="r" b="b"/>
              <a:pathLst>
                <a:path w="667034">
                  <a:moveTo>
                    <a:pt x="0" y="22939"/>
                  </a:moveTo>
                  <a:lnTo>
                    <a:pt x="667034" y="22939"/>
                  </a:lnTo>
                </a:path>
              </a:pathLst>
            </a:custGeom>
            <a:noFill/>
            <a:ln>
              <a:solidFill>
                <a:schemeClr val="accent4">
                  <a:shade val="60000"/>
                  <a:hueOff val="0"/>
                  <a:satOff val="0"/>
                  <a:lumOff val="0"/>
                  <a:alphaOff val="0"/>
                </a:schemeClr>
              </a:solidFill>
              <a:round/>
            </a:ln>
          </p:spPr>
          <p:style>
            <a:lnRef idx="2">
              <a:scrgbClr r="0" g="0" b="0"/>
            </a:lnRef>
            <a:fillRef idx="0">
              <a:scrgbClr r="0" g="0" b="0"/>
            </a:fillRef>
            <a:effectRef idx="0">
              <a:scrgbClr r="0" g="0" b="0"/>
            </a:effectRef>
            <a:fontRef idx="minor"/>
          </p:style>
        </p:sp>
        <p:sp>
          <p:nvSpPr>
            <p:cNvPr id="396" name="CustomShape 6"/>
            <p:cNvSpPr/>
            <p:nvPr/>
          </p:nvSpPr>
          <p:spPr>
            <a:xfrm>
              <a:off x="1733400" y="1752840"/>
              <a:ext cx="2209680" cy="2209680"/>
            </a:xfrm>
            <a:prstGeom prst="ellipse">
              <a:avLst/>
            </a:prstGeom>
            <a:solidFill>
              <a:schemeClr val="bg2"/>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sp>
        <p:sp>
          <p:nvSpPr>
            <p:cNvPr id="397" name="CustomShape 7"/>
            <p:cNvSpPr/>
            <p:nvPr/>
          </p:nvSpPr>
          <p:spPr>
            <a:xfrm>
              <a:off x="3944880" y="671760"/>
              <a:ext cx="1236960" cy="123696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6840" tIns="6840" rIns="6840" bIns="6840" anchor="ctr">
              <a:noAutofit/>
            </a:bodyPr>
            <a:lstStyle/>
            <a:p>
              <a:pPr algn="ctr">
                <a:lnSpc>
                  <a:spcPct val="90000"/>
                </a:lnSpc>
                <a:spcAft>
                  <a:spcPts val="386"/>
                </a:spcAft>
              </a:pPr>
              <a:r>
                <a:rPr lang="es-GT" sz="1100" b="0" strike="noStrike" spc="-1">
                  <a:solidFill>
                    <a:srgbClr val="AFAFAF"/>
                  </a:solidFill>
                  <a:latin typeface="Segoe UI"/>
                </a:rPr>
                <a:t>Assess Compatibility Issues</a:t>
              </a:r>
              <a:endParaRPr lang="es-GT" sz="1100" b="0" strike="noStrike" spc="-1">
                <a:latin typeface="Arial"/>
              </a:endParaRPr>
            </a:p>
          </p:txBody>
        </p:sp>
        <p:sp>
          <p:nvSpPr>
            <p:cNvPr id="398" name="CustomShape 8"/>
            <p:cNvSpPr/>
            <p:nvPr/>
          </p:nvSpPr>
          <p:spPr>
            <a:xfrm>
              <a:off x="5305680" y="671760"/>
              <a:ext cx="1855440" cy="1236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114480" lvl="1" indent="-114120">
                <a:lnSpc>
                  <a:spcPct val="90000"/>
                </a:lnSpc>
                <a:spcAft>
                  <a:spcPts val="210"/>
                </a:spcAft>
                <a:buClr>
                  <a:srgbClr val="000000"/>
                </a:buClr>
                <a:buFont typeface="Symbol" charset="2"/>
                <a:buChar char=""/>
              </a:pPr>
              <a:r>
                <a:rPr lang="es-GT" sz="1400" b="0" strike="noStrike" spc="-1">
                  <a:solidFill>
                    <a:srgbClr val="000000"/>
                  </a:solidFill>
                  <a:latin typeface="Segoe UI"/>
                </a:rPr>
                <a:t>Breaking changes</a:t>
              </a:r>
              <a:endParaRPr lang="es-GT" sz="1400" b="0" strike="noStrike" spc="-1">
                <a:latin typeface="Arial"/>
              </a:endParaRPr>
            </a:p>
            <a:p>
              <a:pPr marL="114480" lvl="1" indent="-114120">
                <a:lnSpc>
                  <a:spcPct val="90000"/>
                </a:lnSpc>
                <a:spcAft>
                  <a:spcPts val="210"/>
                </a:spcAft>
                <a:buClr>
                  <a:srgbClr val="000000"/>
                </a:buClr>
                <a:buFont typeface="Symbol" charset="2"/>
                <a:buChar char=""/>
              </a:pPr>
              <a:r>
                <a:rPr lang="es-GT" sz="1400" b="0" strike="noStrike" spc="-1">
                  <a:solidFill>
                    <a:srgbClr val="000000"/>
                  </a:solidFill>
                  <a:latin typeface="Segoe UI"/>
                </a:rPr>
                <a:t>Behavior changes</a:t>
              </a:r>
              <a:endParaRPr lang="es-GT" sz="1400" b="0" strike="noStrike" spc="-1">
                <a:latin typeface="Arial"/>
              </a:endParaRPr>
            </a:p>
            <a:p>
              <a:pPr marL="114480" lvl="1" indent="-114120">
                <a:lnSpc>
                  <a:spcPct val="90000"/>
                </a:lnSpc>
                <a:spcAft>
                  <a:spcPts val="210"/>
                </a:spcAft>
                <a:buClr>
                  <a:srgbClr val="000000"/>
                </a:buClr>
                <a:buFont typeface="Symbol" charset="2"/>
                <a:buChar char=""/>
              </a:pPr>
              <a:r>
                <a:rPr lang="es-GT" sz="1400" b="0" strike="noStrike" spc="-1">
                  <a:solidFill>
                    <a:srgbClr val="000000"/>
                  </a:solidFill>
                  <a:latin typeface="Segoe UI"/>
                </a:rPr>
                <a:t>Deprecated features</a:t>
              </a:r>
              <a:endParaRPr lang="es-GT" sz="1400" b="0" strike="noStrike" spc="-1">
                <a:latin typeface="Arial"/>
              </a:endParaRPr>
            </a:p>
          </p:txBody>
        </p:sp>
        <p:sp>
          <p:nvSpPr>
            <p:cNvPr id="399" name="CustomShape 9"/>
            <p:cNvSpPr/>
            <p:nvPr/>
          </p:nvSpPr>
          <p:spPr>
            <a:xfrm>
              <a:off x="4365000" y="2239200"/>
              <a:ext cx="1236960" cy="123696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6840" tIns="6840" rIns="6840" bIns="6840" anchor="ctr">
              <a:noAutofit/>
            </a:bodyPr>
            <a:lstStyle/>
            <a:p>
              <a:pPr algn="ctr">
                <a:lnSpc>
                  <a:spcPct val="90000"/>
                </a:lnSpc>
                <a:spcAft>
                  <a:spcPts val="386"/>
                </a:spcAft>
              </a:pPr>
              <a:r>
                <a:rPr lang="es-GT" sz="1100" b="0" strike="noStrike" spc="-1">
                  <a:solidFill>
                    <a:srgbClr val="AFAFAF"/>
                  </a:solidFill>
                  <a:latin typeface="Segoe UI"/>
                </a:rPr>
                <a:t>Discover new features</a:t>
              </a:r>
              <a:endParaRPr lang="es-GT" sz="1100" b="0" strike="noStrike" spc="-1">
                <a:latin typeface="Arial"/>
              </a:endParaRPr>
            </a:p>
          </p:txBody>
        </p:sp>
        <p:sp>
          <p:nvSpPr>
            <p:cNvPr id="400" name="CustomShape 10"/>
            <p:cNvSpPr/>
            <p:nvPr/>
          </p:nvSpPr>
          <p:spPr>
            <a:xfrm>
              <a:off x="5725800" y="2239200"/>
              <a:ext cx="1855440" cy="1236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114480" lvl="1" indent="-114120">
                <a:lnSpc>
                  <a:spcPct val="90000"/>
                </a:lnSpc>
                <a:spcAft>
                  <a:spcPts val="210"/>
                </a:spcAft>
                <a:buClr>
                  <a:srgbClr val="000000"/>
                </a:buClr>
                <a:buFont typeface="Symbol" charset="2"/>
                <a:buChar char=""/>
              </a:pPr>
              <a:r>
                <a:rPr lang="es-GT" sz="1400" b="0" strike="noStrike" spc="-1">
                  <a:solidFill>
                    <a:srgbClr val="000000"/>
                  </a:solidFill>
                  <a:latin typeface="Segoe UI"/>
                </a:rPr>
                <a:t>Performance</a:t>
              </a:r>
              <a:endParaRPr lang="es-GT" sz="1400" b="0" strike="noStrike" spc="-1">
                <a:latin typeface="Arial"/>
              </a:endParaRPr>
            </a:p>
            <a:p>
              <a:pPr marL="114480" lvl="1" indent="-114120">
                <a:lnSpc>
                  <a:spcPct val="90000"/>
                </a:lnSpc>
                <a:spcAft>
                  <a:spcPts val="210"/>
                </a:spcAft>
                <a:buClr>
                  <a:srgbClr val="000000"/>
                </a:buClr>
                <a:buFont typeface="Symbol" charset="2"/>
                <a:buChar char=""/>
              </a:pPr>
              <a:r>
                <a:rPr lang="es-GT" sz="1400" b="0" strike="noStrike" spc="-1">
                  <a:solidFill>
                    <a:srgbClr val="000000"/>
                  </a:solidFill>
                  <a:latin typeface="Segoe UI"/>
                </a:rPr>
                <a:t>Storage</a:t>
              </a:r>
              <a:endParaRPr lang="es-GT" sz="1400" b="0" strike="noStrike" spc="-1">
                <a:latin typeface="Arial"/>
              </a:endParaRPr>
            </a:p>
            <a:p>
              <a:pPr marL="114480" lvl="1" indent="-114120">
                <a:lnSpc>
                  <a:spcPct val="90000"/>
                </a:lnSpc>
                <a:spcAft>
                  <a:spcPts val="210"/>
                </a:spcAft>
                <a:buClr>
                  <a:srgbClr val="000000"/>
                </a:buClr>
                <a:buFont typeface="Symbol" charset="2"/>
                <a:buChar char=""/>
              </a:pPr>
              <a:r>
                <a:rPr lang="es-GT" sz="1400" b="0" strike="noStrike" spc="-1">
                  <a:solidFill>
                    <a:srgbClr val="000000"/>
                  </a:solidFill>
                  <a:latin typeface="Segoe UI"/>
                </a:rPr>
                <a:t>Security</a:t>
              </a:r>
              <a:endParaRPr lang="es-GT" sz="1400" b="0" strike="noStrike" spc="-1">
                <a:latin typeface="Arial"/>
              </a:endParaRPr>
            </a:p>
          </p:txBody>
        </p:sp>
        <p:sp>
          <p:nvSpPr>
            <p:cNvPr id="401" name="CustomShape 11"/>
            <p:cNvSpPr/>
            <p:nvPr/>
          </p:nvSpPr>
          <p:spPr>
            <a:xfrm>
              <a:off x="3944880" y="3806640"/>
              <a:ext cx="1236960" cy="123696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6840" tIns="6840" rIns="6840" bIns="6840" anchor="ctr">
              <a:noAutofit/>
            </a:bodyPr>
            <a:lstStyle/>
            <a:p>
              <a:pPr algn="ctr">
                <a:lnSpc>
                  <a:spcPct val="90000"/>
                </a:lnSpc>
                <a:spcAft>
                  <a:spcPts val="386"/>
                </a:spcAft>
              </a:pPr>
              <a:r>
                <a:rPr lang="es-GT" sz="1100" b="0" strike="noStrike" spc="-1">
                  <a:solidFill>
                    <a:srgbClr val="AFAFAF"/>
                  </a:solidFill>
                  <a:latin typeface="Segoe UI"/>
                </a:rPr>
                <a:t>Perform Migration</a:t>
              </a:r>
              <a:endParaRPr lang="es-GT" sz="1100" b="0" strike="noStrike" spc="-1">
                <a:latin typeface="Arial"/>
              </a:endParaRPr>
            </a:p>
          </p:txBody>
        </p:sp>
        <p:sp>
          <p:nvSpPr>
            <p:cNvPr id="402" name="CustomShape 12"/>
            <p:cNvSpPr/>
            <p:nvPr/>
          </p:nvSpPr>
          <p:spPr>
            <a:xfrm>
              <a:off x="5305680" y="3806640"/>
              <a:ext cx="1855440" cy="1236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114480" lvl="1" indent="-114120">
                <a:lnSpc>
                  <a:spcPct val="90000"/>
                </a:lnSpc>
                <a:spcAft>
                  <a:spcPts val="210"/>
                </a:spcAft>
                <a:buClr>
                  <a:srgbClr val="000000"/>
                </a:buClr>
                <a:buFont typeface="Symbol" charset="2"/>
                <a:buChar char=""/>
              </a:pPr>
              <a:r>
                <a:rPr lang="es-GT" sz="1400" b="0" strike="noStrike" spc="-1">
                  <a:solidFill>
                    <a:srgbClr val="000000"/>
                  </a:solidFill>
                  <a:latin typeface="Segoe UI"/>
                </a:rPr>
                <a:t>Connect to source and target servers</a:t>
              </a:r>
              <a:endParaRPr lang="es-GT" sz="1400" b="0" strike="noStrike" spc="-1">
                <a:latin typeface="Arial"/>
              </a:endParaRPr>
            </a:p>
            <a:p>
              <a:pPr marL="114480" lvl="1" indent="-114120">
                <a:lnSpc>
                  <a:spcPct val="90000"/>
                </a:lnSpc>
                <a:spcAft>
                  <a:spcPts val="210"/>
                </a:spcAft>
                <a:buClr>
                  <a:srgbClr val="000000"/>
                </a:buClr>
                <a:buFont typeface="Symbol" charset="2"/>
                <a:buChar char=""/>
              </a:pPr>
              <a:r>
                <a:rPr lang="es-GT" sz="1400" b="0" strike="noStrike" spc="-1">
                  <a:solidFill>
                    <a:srgbClr val="000000"/>
                  </a:solidFill>
                  <a:latin typeface="Segoe UI"/>
                </a:rPr>
                <a:t>Choose databases</a:t>
              </a:r>
              <a:endParaRPr lang="es-GT" sz="1400" b="0" strike="noStrike" spc="-1">
                <a:latin typeface="Arial"/>
              </a:endParaRPr>
            </a:p>
            <a:p>
              <a:pPr marL="114480" lvl="1" indent="-114120">
                <a:lnSpc>
                  <a:spcPct val="90000"/>
                </a:lnSpc>
                <a:spcAft>
                  <a:spcPts val="210"/>
                </a:spcAft>
                <a:buClr>
                  <a:srgbClr val="000000"/>
                </a:buClr>
                <a:buFont typeface="Symbol" charset="2"/>
                <a:buChar char=""/>
              </a:pPr>
              <a:r>
                <a:rPr lang="es-GT" sz="1400" b="0" strike="noStrike" spc="-1">
                  <a:solidFill>
                    <a:srgbClr val="000000"/>
                  </a:solidFill>
                  <a:latin typeface="Segoe UI"/>
                </a:rPr>
                <a:t>Monitor migration</a:t>
              </a:r>
              <a:endParaRPr lang="es-GT" sz="1400" b="0" strike="noStrike" spc="-1">
                <a:latin typeface="Arial"/>
              </a:endParaRPr>
            </a:p>
            <a:p>
              <a:pPr marL="114480" lvl="1" indent="-114120">
                <a:lnSpc>
                  <a:spcPct val="90000"/>
                </a:lnSpc>
                <a:spcAft>
                  <a:spcPts val="210"/>
                </a:spcAft>
                <a:buClr>
                  <a:srgbClr val="000000"/>
                </a:buClr>
                <a:buFont typeface="Symbol" charset="2"/>
                <a:buChar char=""/>
              </a:pPr>
              <a:r>
                <a:rPr lang="es-GT" sz="1400" b="0" strike="noStrike" spc="-1">
                  <a:solidFill>
                    <a:srgbClr val="000000"/>
                  </a:solidFill>
                  <a:latin typeface="Segoe UI"/>
                </a:rPr>
                <a:t>Review final report</a:t>
              </a:r>
              <a:endParaRPr lang="es-GT" sz="1400" b="0" strike="noStrike" spc="-1">
                <a:latin typeface="Arial"/>
              </a:endParaRPr>
            </a:p>
          </p:txBody>
        </p:sp>
      </p:grpSp>
      <p:grpSp>
        <p:nvGrpSpPr>
          <p:cNvPr id="403" name="Group 13"/>
          <p:cNvGrpSpPr/>
          <p:nvPr/>
        </p:nvGrpSpPr>
        <p:grpSpPr>
          <a:xfrm>
            <a:off x="0" y="0"/>
            <a:ext cx="36000" cy="36000"/>
            <a:chOff x="0" y="0"/>
            <a:chExt cx="36000" cy="36000"/>
          </a:xfrm>
        </p:grpSpPr>
      </p:grpSp>
      <p:sp>
        <p:nvSpPr>
          <p:cNvPr id="404" name="CustomShape 14"/>
          <p:cNvSpPr/>
          <p:nvPr/>
        </p:nvSpPr>
        <p:spPr>
          <a:xfrm>
            <a:off x="4502880" y="670680"/>
            <a:ext cx="3946680" cy="2554920"/>
          </a:xfrm>
          <a:prstGeom prst="wedgeRoundRectCallout">
            <a:avLst>
              <a:gd name="adj1" fmla="val -72747"/>
              <a:gd name="adj2" fmla="val 51165"/>
              <a:gd name="adj3" fmla="val 16667"/>
            </a:avLst>
          </a:prstGeom>
          <a:solidFill>
            <a:schemeClr val="accent3"/>
          </a:solidFill>
          <a:ln>
            <a:noFill/>
          </a:ln>
        </p:spPr>
        <p:style>
          <a:lnRef idx="0">
            <a:scrgbClr r="0" g="0" b="0"/>
          </a:lnRef>
          <a:fillRef idx="0">
            <a:scrgbClr r="0" g="0" b="0"/>
          </a:fillRef>
          <a:effectRef idx="0">
            <a:scrgbClr r="0" g="0" b="0"/>
          </a:effectRef>
          <a:fontRef idx="minor"/>
        </p:style>
        <p:txBody>
          <a:bodyPr lIns="137160" tIns="109800" rIns="137160" bIns="109800">
            <a:noAutofit/>
          </a:bodyPr>
          <a:lstStyle/>
          <a:p>
            <a:pPr>
              <a:lnSpc>
                <a:spcPct val="100000"/>
              </a:lnSpc>
            </a:pPr>
            <a:r>
              <a:rPr lang="es-GT" sz="1500" b="0" i="1" strike="noStrike" spc="-1">
                <a:solidFill>
                  <a:srgbClr val="FFFFFF"/>
                </a:solidFill>
                <a:latin typeface="Segoe UI"/>
                <a:ea typeface="Segoe UI"/>
              </a:rPr>
              <a:t>“Upgrade readiness assessment was delivered with the help of </a:t>
            </a:r>
            <a:r>
              <a:rPr lang="es-GT" sz="1500" b="1" i="1" strike="noStrike" spc="-1">
                <a:solidFill>
                  <a:srgbClr val="302A7E"/>
                </a:solidFill>
                <a:latin typeface="Segoe UI"/>
                <a:ea typeface="Segoe UI"/>
              </a:rPr>
              <a:t>Database Migration Assistant</a:t>
            </a:r>
            <a:r>
              <a:rPr lang="es-GT" sz="1500" b="0" i="1" strike="noStrike" spc="-1">
                <a:solidFill>
                  <a:srgbClr val="FFFFFF"/>
                </a:solidFill>
                <a:latin typeface="Segoe UI"/>
                <a:ea typeface="Segoe UI"/>
              </a:rPr>
              <a:t> which helped us analyze our template databases to </a:t>
            </a:r>
            <a:r>
              <a:rPr lang="es-GT" sz="1500" b="1" i="1" strike="noStrike" spc="-1">
                <a:solidFill>
                  <a:srgbClr val="302A7E"/>
                </a:solidFill>
                <a:latin typeface="Segoe UI"/>
                <a:ea typeface="Segoe UI"/>
              </a:rPr>
              <a:t>identify potential pitfalls </a:t>
            </a:r>
            <a:r>
              <a:rPr lang="es-GT" sz="1500" b="0" i="1" strike="noStrike" spc="-1">
                <a:solidFill>
                  <a:srgbClr val="FFFFFF"/>
                </a:solidFill>
                <a:latin typeface="Segoe UI"/>
                <a:ea typeface="Segoe UI"/>
              </a:rPr>
              <a:t>and suggested </a:t>
            </a:r>
            <a:r>
              <a:rPr lang="es-GT" sz="1500" b="1" i="1" strike="noStrike" spc="-1">
                <a:solidFill>
                  <a:srgbClr val="302A7E"/>
                </a:solidFill>
                <a:latin typeface="Segoe UI"/>
                <a:ea typeface="Segoe UI"/>
              </a:rPr>
              <a:t>automated remediation </a:t>
            </a:r>
            <a:r>
              <a:rPr lang="es-GT" sz="1500" b="0" i="1" strike="noStrike" spc="-1">
                <a:solidFill>
                  <a:srgbClr val="FFFFFF"/>
                </a:solidFill>
                <a:latin typeface="Segoe UI"/>
                <a:ea typeface="Segoe UI"/>
              </a:rPr>
              <a:t>for our development teams to act on.”</a:t>
            </a:r>
            <a:endParaRPr lang="es-GT" sz="1500" b="0" strike="noStrike" spc="-1">
              <a:latin typeface="Arial"/>
            </a:endParaRPr>
          </a:p>
          <a:p>
            <a:pPr>
              <a:lnSpc>
                <a:spcPct val="100000"/>
              </a:lnSpc>
            </a:pPr>
            <a:endParaRPr lang="es-GT" sz="1500" b="0" strike="noStrike" spc="-1">
              <a:latin typeface="Arial"/>
            </a:endParaRPr>
          </a:p>
          <a:p>
            <a:pPr>
              <a:lnSpc>
                <a:spcPct val="100000"/>
              </a:lnSpc>
            </a:pPr>
            <a:r>
              <a:rPr lang="es-GT" sz="1500" b="0" strike="noStrike" spc="-1">
                <a:solidFill>
                  <a:srgbClr val="FFFFFF"/>
                </a:solidFill>
                <a:latin typeface="Segoe UI"/>
                <a:ea typeface="Segoe UI"/>
              </a:rPr>
              <a:t>Salesforce – PASS Summit 2017</a:t>
            </a:r>
            <a:endParaRPr lang="es-GT" sz="1500" b="0" strike="noStrike" spc="-1">
              <a:latin typeface="Arial"/>
            </a:endParaRPr>
          </a:p>
        </p:txBody>
      </p:sp>
      <p:grpSp>
        <p:nvGrpSpPr>
          <p:cNvPr id="405" name="Group 15"/>
          <p:cNvGrpSpPr/>
          <p:nvPr/>
        </p:nvGrpSpPr>
        <p:grpSpPr>
          <a:xfrm>
            <a:off x="2018160" y="2338560"/>
            <a:ext cx="1744200" cy="1339920"/>
            <a:chOff x="2018160" y="2338560"/>
            <a:chExt cx="1744200" cy="1339920"/>
          </a:xfrm>
        </p:grpSpPr>
        <p:sp>
          <p:nvSpPr>
            <p:cNvPr id="406" name="CustomShape 16"/>
            <p:cNvSpPr/>
            <p:nvPr/>
          </p:nvSpPr>
          <p:spPr>
            <a:xfrm>
              <a:off x="2018160" y="2338560"/>
              <a:ext cx="1744200" cy="54900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es-GT" sz="1800" b="0" strike="noStrike" spc="-1">
                  <a:solidFill>
                    <a:srgbClr val="000000"/>
                  </a:solidFill>
                  <a:latin typeface="Segoe UI"/>
                </a:rPr>
                <a:t>Data Migration Assistant</a:t>
              </a:r>
              <a:endParaRPr lang="es-GT" sz="1800" b="0" strike="noStrike" spc="-1">
                <a:latin typeface="Arial"/>
              </a:endParaRPr>
            </a:p>
          </p:txBody>
        </p:sp>
        <p:pic>
          <p:nvPicPr>
            <p:cNvPr id="407" name="Picture 8"/>
            <p:cNvPicPr/>
            <p:nvPr/>
          </p:nvPicPr>
          <p:blipFill>
            <a:blip r:embed="rId3"/>
            <a:stretch/>
          </p:blipFill>
          <p:spPr>
            <a:xfrm>
              <a:off x="2504880" y="2966400"/>
              <a:ext cx="771120" cy="712080"/>
            </a:xfrm>
            <a:prstGeom prst="rect">
              <a:avLst/>
            </a:prstGeom>
            <a:ln>
              <a:noFill/>
            </a:ln>
          </p:spPr>
        </p:pic>
      </p:grpSp>
    </p:spTree>
    <p:extLst>
      <p:ext uri="{BB962C8B-B14F-4D97-AF65-F5344CB8AC3E}">
        <p14:creationId xmlns:p14="http://schemas.microsoft.com/office/powerpoint/2010/main" val="165728195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additive="repl">
                                        <p:cTn id="7" dur="500"/>
                                        <p:tgtEl>
                                          <p:spTgt spid="403"/>
                                        </p:tgtEl>
                                      </p:cBhvr>
                                    </p:animEffect>
                                  </p:childTnLst>
                                </p:cTn>
                              </p:par>
                              <p:par>
                                <p:cTn id="8" presetID="10" presetClass="entr" fill="hold" nodeType="withEffect">
                                  <p:stCondLst>
                                    <p:cond delay="0"/>
                                  </p:stCondLst>
                                  <p:childTnLst>
                                    <p:set>
                                      <p:cBhvr>
                                        <p:cTn id="9" dur="1" fill="hold">
                                          <p:stCondLst>
                                            <p:cond delay="0"/>
                                          </p:stCondLst>
                                        </p:cTn>
                                        <p:tgtEl>
                                          <p:spTgt spid="405"/>
                                        </p:tgtEl>
                                        <p:attrNameLst>
                                          <p:attrName>style.visibility</p:attrName>
                                        </p:attrNameLst>
                                      </p:cBhvr>
                                      <p:to>
                                        <p:strVal val="visible"/>
                                      </p:to>
                                    </p:set>
                                    <p:animEffect transition="in" filter="fade">
                                      <p:cBhvr additive="repl">
                                        <p:cTn id="10" dur="500"/>
                                        <p:tgtEl>
                                          <p:spTgt spid="40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fade">
                                      <p:cBhvr additive="repl">
                                        <p:cTn id="15" dur="500"/>
                                        <p:tgtEl>
                                          <p:spTgt spid="403"/>
                                        </p:tgtEl>
                                      </p:cBhvr>
                                    </p:animEffect>
                                  </p:childTnLst>
                                </p:cTn>
                              </p:par>
                              <p:par>
                                <p:cTn id="16" presetID="10" presetClass="entr" fill="hold" nodeType="withEffect">
                                  <p:stCondLst>
                                    <p:cond delay="0"/>
                                  </p:stCondLst>
                                  <p:childTnLst>
                                    <p:set>
                                      <p:cBhvr>
                                        <p:cTn id="17" dur="1" fill="hold">
                                          <p:stCondLst>
                                            <p:cond delay="0"/>
                                          </p:stCondLst>
                                        </p:cTn>
                                        <p:tgtEl>
                                          <p:spTgt spid="403"/>
                                        </p:tgtEl>
                                        <p:attrNameLst>
                                          <p:attrName>style.visibility</p:attrName>
                                        </p:attrNameLst>
                                      </p:cBhvr>
                                      <p:to>
                                        <p:strVal val="visible"/>
                                      </p:to>
                                    </p:set>
                                    <p:animEffect transition="in" filter="fade">
                                      <p:cBhvr additive="repl">
                                        <p:cTn id="18" dur="500"/>
                                        <p:tgtEl>
                                          <p:spTgt spid="403"/>
                                        </p:tgtEl>
                                      </p:cBhvr>
                                    </p:animEffect>
                                  </p:childTnLst>
                                </p:cTn>
                              </p:par>
                              <p:par>
                                <p:cTn id="19" presetID="10" presetClass="entr" fill="hold" nodeType="withEffect">
                                  <p:stCondLst>
                                    <p:cond delay="0"/>
                                  </p:stCondLst>
                                  <p:childTnLst>
                                    <p:set>
                                      <p:cBhvr>
                                        <p:cTn id="20" dur="1" fill="hold">
                                          <p:stCondLst>
                                            <p:cond delay="0"/>
                                          </p:stCondLst>
                                        </p:cTn>
                                        <p:tgtEl>
                                          <p:spTgt spid="403"/>
                                        </p:tgtEl>
                                        <p:attrNameLst>
                                          <p:attrName>style.visibility</p:attrName>
                                        </p:attrNameLst>
                                      </p:cBhvr>
                                      <p:to>
                                        <p:strVal val="visible"/>
                                      </p:to>
                                    </p:set>
                                    <p:animEffect transition="in" filter="fade">
                                      <p:cBhvr additive="repl">
                                        <p:cTn id="21" dur="500"/>
                                        <p:tgtEl>
                                          <p:spTgt spid="40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fill="hold" nodeType="clickEffect">
                                  <p:stCondLst>
                                    <p:cond delay="0"/>
                                  </p:stCondLst>
                                  <p:childTnLst>
                                    <p:set>
                                      <p:cBhvr>
                                        <p:cTn id="25" dur="1" fill="hold">
                                          <p:stCondLst>
                                            <p:cond delay="0"/>
                                          </p:stCondLst>
                                        </p:cTn>
                                        <p:tgtEl>
                                          <p:spTgt spid="403"/>
                                        </p:tgtEl>
                                        <p:attrNameLst>
                                          <p:attrName>style.visibility</p:attrName>
                                        </p:attrNameLst>
                                      </p:cBhvr>
                                      <p:to>
                                        <p:strVal val="visible"/>
                                      </p:to>
                                    </p:set>
                                    <p:animEffect transition="in" filter="fade">
                                      <p:cBhvr additive="repl">
                                        <p:cTn id="26" dur="500"/>
                                        <p:tgtEl>
                                          <p:spTgt spid="403"/>
                                        </p:tgtEl>
                                      </p:cBhvr>
                                    </p:animEffect>
                                  </p:childTnLst>
                                </p:cTn>
                              </p:par>
                              <p:par>
                                <p:cTn id="27" presetID="10" presetClass="entr" fill="hold" nodeType="withEffect">
                                  <p:stCondLst>
                                    <p:cond delay="0"/>
                                  </p:stCondLst>
                                  <p:childTnLst>
                                    <p:set>
                                      <p:cBhvr>
                                        <p:cTn id="28" dur="1" fill="hold">
                                          <p:stCondLst>
                                            <p:cond delay="0"/>
                                          </p:stCondLst>
                                        </p:cTn>
                                        <p:tgtEl>
                                          <p:spTgt spid="403"/>
                                        </p:tgtEl>
                                        <p:attrNameLst>
                                          <p:attrName>style.visibility</p:attrName>
                                        </p:attrNameLst>
                                      </p:cBhvr>
                                      <p:to>
                                        <p:strVal val="visible"/>
                                      </p:to>
                                    </p:set>
                                    <p:animEffect transition="in" filter="fade">
                                      <p:cBhvr additive="repl">
                                        <p:cTn id="29" dur="500"/>
                                        <p:tgtEl>
                                          <p:spTgt spid="403"/>
                                        </p:tgtEl>
                                      </p:cBhvr>
                                    </p:animEffect>
                                  </p:childTnLst>
                                </p:cTn>
                              </p:par>
                              <p:par>
                                <p:cTn id="30" presetID="10" presetClass="entr" fill="hold" nodeType="withEffect">
                                  <p:stCondLst>
                                    <p:cond delay="0"/>
                                  </p:stCondLst>
                                  <p:childTnLst>
                                    <p:set>
                                      <p:cBhvr>
                                        <p:cTn id="31" dur="1" fill="hold">
                                          <p:stCondLst>
                                            <p:cond delay="0"/>
                                          </p:stCondLst>
                                        </p:cTn>
                                        <p:tgtEl>
                                          <p:spTgt spid="403"/>
                                        </p:tgtEl>
                                        <p:attrNameLst>
                                          <p:attrName>style.visibility</p:attrName>
                                        </p:attrNameLst>
                                      </p:cBhvr>
                                      <p:to>
                                        <p:strVal val="visible"/>
                                      </p:to>
                                    </p:set>
                                    <p:animEffect transition="in" filter="fade">
                                      <p:cBhvr additive="repl">
                                        <p:cTn id="32" dur="500"/>
                                        <p:tgtEl>
                                          <p:spTgt spid="40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403"/>
                                        </p:tgtEl>
                                        <p:attrNameLst>
                                          <p:attrName>style.visibility</p:attrName>
                                        </p:attrNameLst>
                                      </p:cBhvr>
                                      <p:to>
                                        <p:strVal val="visible"/>
                                      </p:to>
                                    </p:set>
                                    <p:animEffect transition="in" filter="fade">
                                      <p:cBhvr additive="repl">
                                        <p:cTn id="37" dur="500"/>
                                        <p:tgtEl>
                                          <p:spTgt spid="403"/>
                                        </p:tgtEl>
                                      </p:cBhvr>
                                    </p:animEffect>
                                  </p:childTnLst>
                                </p:cTn>
                              </p:par>
                              <p:par>
                                <p:cTn id="38" presetID="10" presetClass="entr" fill="hold" nodeType="withEffect">
                                  <p:stCondLst>
                                    <p:cond delay="0"/>
                                  </p:stCondLst>
                                  <p:childTnLst>
                                    <p:set>
                                      <p:cBhvr>
                                        <p:cTn id="39" dur="1" fill="hold">
                                          <p:stCondLst>
                                            <p:cond delay="0"/>
                                          </p:stCondLst>
                                        </p:cTn>
                                        <p:tgtEl>
                                          <p:spTgt spid="403"/>
                                        </p:tgtEl>
                                        <p:attrNameLst>
                                          <p:attrName>style.visibility</p:attrName>
                                        </p:attrNameLst>
                                      </p:cBhvr>
                                      <p:to>
                                        <p:strVal val="visible"/>
                                      </p:to>
                                    </p:set>
                                    <p:animEffect transition="in" filter="fade">
                                      <p:cBhvr additive="repl">
                                        <p:cTn id="40" dur="500"/>
                                        <p:tgtEl>
                                          <p:spTgt spid="403"/>
                                        </p:tgtEl>
                                      </p:cBhvr>
                                    </p:animEffect>
                                  </p:childTnLst>
                                </p:cTn>
                              </p:par>
                              <p:par>
                                <p:cTn id="41" presetID="10" presetClass="entr" fill="hold" nodeType="withEffect">
                                  <p:stCondLst>
                                    <p:cond delay="0"/>
                                  </p:stCondLst>
                                  <p:childTnLst>
                                    <p:set>
                                      <p:cBhvr>
                                        <p:cTn id="42" dur="1" fill="hold">
                                          <p:stCondLst>
                                            <p:cond delay="0"/>
                                          </p:stCondLst>
                                        </p:cTn>
                                        <p:tgtEl>
                                          <p:spTgt spid="403"/>
                                        </p:tgtEl>
                                        <p:attrNameLst>
                                          <p:attrName>style.visibility</p:attrName>
                                        </p:attrNameLst>
                                      </p:cBhvr>
                                      <p:to>
                                        <p:strVal val="visible"/>
                                      </p:to>
                                    </p:set>
                                    <p:animEffect transition="in" filter="fade">
                                      <p:cBhvr additive="repl">
                                        <p:cTn id="43" dur="500"/>
                                        <p:tgtEl>
                                          <p:spTgt spid="40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fill="hold" nodeType="clickEffect">
                                  <p:stCondLst>
                                    <p:cond delay="0"/>
                                  </p:stCondLst>
                                  <p:childTnLst>
                                    <p:set>
                                      <p:cBhvr>
                                        <p:cTn id="47" dur="1" fill="hold">
                                          <p:stCondLst>
                                            <p:cond delay="0"/>
                                          </p:stCondLst>
                                        </p:cTn>
                                        <p:tgtEl>
                                          <p:spTgt spid="404"/>
                                        </p:tgtEl>
                                        <p:attrNameLst>
                                          <p:attrName>style.visibility</p:attrName>
                                        </p:attrNameLst>
                                      </p:cBhvr>
                                      <p:to>
                                        <p:strVal val="visible"/>
                                      </p:to>
                                    </p:set>
                                    <p:animEffect transition="in" filter="fade">
                                      <p:cBhvr additive="repl">
                                        <p:cTn id="48" dur="1000"/>
                                        <p:tgtEl>
                                          <p:spTgt spid="404"/>
                                        </p:tgtEl>
                                      </p:cBhvr>
                                    </p:animEffect>
                                    <p:anim calcmode="lin" valueType="num">
                                      <p:cBhvr additive="repl">
                                        <p:cTn id="49" dur="1000" fill="hold"/>
                                        <p:tgtEl>
                                          <p:spTgt spid="404"/>
                                        </p:tgtEl>
                                        <p:attrNameLst>
                                          <p:attrName>ppt_x</p:attrName>
                                        </p:attrNameLst>
                                      </p:cBhvr>
                                      <p:tavLst>
                                        <p:tav tm="0">
                                          <p:val>
                                            <p:strVal val="#ppt_x"/>
                                          </p:val>
                                        </p:tav>
                                        <p:tav tm="100000">
                                          <p:val>
                                            <p:strVal val="#ppt_x"/>
                                          </p:val>
                                        </p:tav>
                                      </p:tavLst>
                                    </p:anim>
                                    <p:anim calcmode="lin" valueType="num">
                                      <p:cBhvr additive="repl">
                                        <p:cTn id="50" dur="1000" fill="hold"/>
                                        <p:tgtEl>
                                          <p:spTgt spid="4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4093</TotalTime>
  <Words>1935</Words>
  <Application>Microsoft Office PowerPoint</Application>
  <PresentationFormat>Presentación en pantalla (16:9)</PresentationFormat>
  <Paragraphs>222</Paragraphs>
  <Slides>28</Slides>
  <Notes>19</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28</vt:i4>
      </vt:variant>
    </vt:vector>
  </HeadingPairs>
  <TitlesOfParts>
    <vt:vector size="44" baseType="lpstr">
      <vt:lpstr>Arial</vt:lpstr>
      <vt:lpstr>Calibri</vt:lpstr>
      <vt:lpstr>Century Gothic</vt:lpstr>
      <vt:lpstr>Consolas</vt:lpstr>
      <vt:lpstr>Open Sans</vt:lpstr>
      <vt:lpstr>Segoe</vt:lpstr>
      <vt:lpstr>Segoe UI</vt:lpstr>
      <vt:lpstr>Segoe UI Light</vt:lpstr>
      <vt:lpstr>Segoe UI Semibold</vt:lpstr>
      <vt:lpstr>Segoe UI Semilight</vt:lpstr>
      <vt:lpstr>Symbol</vt:lpstr>
      <vt:lpstr>Times New Roman</vt:lpstr>
      <vt:lpstr>Wingdings</vt:lpstr>
      <vt:lpstr>PASS 2013_SpeakerTemplate_16x9</vt:lpstr>
      <vt:lpstr>WHITE TEMPLATE</vt:lpstr>
      <vt:lpstr>5-50203_Microsoft_Ignite_Template</vt:lpstr>
      <vt:lpstr>Presentación de PowerPoint</vt:lpstr>
      <vt:lpstr>Allan Fong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SQL Server Migration Assistant</vt:lpstr>
      <vt:lpstr>Presentación de PowerPoint</vt:lpstr>
      <vt:lpstr>Downloads</vt:lpstr>
      <vt:lpstr>Questions?</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Allan Fong</cp:lastModifiedBy>
  <cp:revision>858</cp:revision>
  <dcterms:created xsi:type="dcterms:W3CDTF">2013-07-12T18:23:55Z</dcterms:created>
  <dcterms:modified xsi:type="dcterms:W3CDTF">2019-06-26T02:29:39Z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pamela@microsoft.com</vt:lpwstr>
  </property>
  <property fmtid="{D5CDD505-2E9C-101B-9397-08002B2CF9AE}" pid="5" name="MSIP_Label_f42aa342-8706-4288-bd11-ebb85995028c_SetDate">
    <vt:lpwstr>2019-05-22T21:07:00.5613170Z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2fd619c1-eb03-4a25-ae0a-fb5897740e41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